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60" r:id="rId2"/>
    <p:sldId id="267" r:id="rId3"/>
    <p:sldId id="262" r:id="rId4"/>
    <p:sldId id="266" r:id="rId5"/>
    <p:sldId id="268" r:id="rId6"/>
  </p:sldIdLst>
  <p:sldSz cx="9144000" cy="5143500" type="screen16x9"/>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C4C4"/>
    <a:srgbClr val="343A40"/>
    <a:srgbClr val="B2214D"/>
    <a:srgbClr val="EF7DB1"/>
    <a:srgbClr val="FF0066"/>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32" autoAdjust="0"/>
    <p:restoredTop sz="86968" autoAdjust="0"/>
  </p:normalViewPr>
  <p:slideViewPr>
    <p:cSldViewPr snapToGrid="0">
      <p:cViewPr varScale="1">
        <p:scale>
          <a:sx n="100" d="100"/>
          <a:sy n="100" d="100"/>
        </p:scale>
        <p:origin x="962" y="29"/>
      </p:cViewPr>
      <p:guideLst>
        <p:guide orient="horz" pos="1620"/>
        <p:guide pos="2880"/>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7" tIns="46584" rIns="93167" bIns="46584"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67" tIns="46584" rIns="93167" bIns="46584" rtlCol="0"/>
          <a:lstStyle>
            <a:lvl1pPr algn="r">
              <a:defRPr sz="1200"/>
            </a:lvl1pPr>
          </a:lstStyle>
          <a:p>
            <a:fld id="{D132DDBC-36CE-44D7-861B-5491E6C2D3B9}" type="datetimeFigureOut">
              <a:rPr lang="en-US" smtClean="0"/>
              <a:t>9/25/2025</a:t>
            </a:fld>
            <a:endParaRPr lang="en-US"/>
          </a:p>
        </p:txBody>
      </p:sp>
      <p:sp>
        <p:nvSpPr>
          <p:cNvPr id="4" name="Slide Image Placeholder 3"/>
          <p:cNvSpPr>
            <a:spLocks noGrp="1" noRot="1" noChangeAspect="1"/>
          </p:cNvSpPr>
          <p:nvPr>
            <p:ph type="sldImg" idx="2"/>
          </p:nvPr>
        </p:nvSpPr>
        <p:spPr>
          <a:xfrm>
            <a:off x="406400" y="696913"/>
            <a:ext cx="6199188" cy="3486150"/>
          </a:xfrm>
          <a:prstGeom prst="rect">
            <a:avLst/>
          </a:prstGeom>
          <a:noFill/>
          <a:ln w="12700">
            <a:solidFill>
              <a:prstClr val="black"/>
            </a:solidFill>
          </a:ln>
        </p:spPr>
        <p:txBody>
          <a:bodyPr vert="horz" lIns="93167" tIns="46584" rIns="93167" bIns="46584"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7" tIns="46584" rIns="93167" bIns="4658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6"/>
            <a:ext cx="3037840" cy="464820"/>
          </a:xfrm>
          <a:prstGeom prst="rect">
            <a:avLst/>
          </a:prstGeom>
        </p:spPr>
        <p:txBody>
          <a:bodyPr vert="horz" lIns="93167" tIns="46584" rIns="93167" bIns="46584"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6"/>
            <a:ext cx="3037840" cy="464820"/>
          </a:xfrm>
          <a:prstGeom prst="rect">
            <a:avLst/>
          </a:prstGeom>
        </p:spPr>
        <p:txBody>
          <a:bodyPr vert="horz" lIns="93167" tIns="46584" rIns="93167" bIns="46584" rtlCol="0" anchor="b"/>
          <a:lstStyle>
            <a:lvl1pPr algn="r">
              <a:defRPr sz="1200"/>
            </a:lvl1pPr>
          </a:lstStyle>
          <a:p>
            <a:fld id="{BBB14505-F15A-447F-B31D-A7AED6FD8C54}" type="slidenum">
              <a:rPr lang="en-US" smtClean="0"/>
              <a:t>‹#›</a:t>
            </a:fld>
            <a:endParaRPr lang="en-US"/>
          </a:p>
        </p:txBody>
      </p:sp>
    </p:spTree>
    <p:extLst>
      <p:ext uri="{BB962C8B-B14F-4D97-AF65-F5344CB8AC3E}">
        <p14:creationId xmlns:p14="http://schemas.microsoft.com/office/powerpoint/2010/main" val="3102335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6150"/>
          </a:xfrm>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BBB14505-F15A-447F-B31D-A7AED6FD8C54}" type="slidenum">
              <a:rPr lang="en-US" smtClean="0"/>
              <a:t>1</a:t>
            </a:fld>
            <a:endParaRPr lang="en-US"/>
          </a:p>
        </p:txBody>
      </p:sp>
    </p:spTree>
    <p:extLst>
      <p:ext uri="{BB962C8B-B14F-4D97-AF65-F5344CB8AC3E}">
        <p14:creationId xmlns:p14="http://schemas.microsoft.com/office/powerpoint/2010/main" val="3984675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6150"/>
          </a:xfrm>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BBB14505-F15A-447F-B31D-A7AED6FD8C54}" type="slidenum">
              <a:rPr lang="en-US" smtClean="0"/>
              <a:t>2</a:t>
            </a:fld>
            <a:endParaRPr lang="en-US"/>
          </a:p>
        </p:txBody>
      </p:sp>
    </p:spTree>
    <p:extLst>
      <p:ext uri="{BB962C8B-B14F-4D97-AF65-F5344CB8AC3E}">
        <p14:creationId xmlns:p14="http://schemas.microsoft.com/office/powerpoint/2010/main" val="4671368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6150"/>
          </a:xfrm>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BBB14505-F15A-447F-B31D-A7AED6FD8C54}" type="slidenum">
              <a:rPr lang="en-US" smtClean="0"/>
              <a:t>3</a:t>
            </a:fld>
            <a:endParaRPr lang="en-US"/>
          </a:p>
        </p:txBody>
      </p:sp>
    </p:spTree>
    <p:extLst>
      <p:ext uri="{BB962C8B-B14F-4D97-AF65-F5344CB8AC3E}">
        <p14:creationId xmlns:p14="http://schemas.microsoft.com/office/powerpoint/2010/main" val="1379589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6150"/>
          </a:xfrm>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BBB14505-F15A-447F-B31D-A7AED6FD8C54}" type="slidenum">
              <a:rPr lang="en-US" smtClean="0"/>
              <a:t>4</a:t>
            </a:fld>
            <a:endParaRPr lang="en-US"/>
          </a:p>
        </p:txBody>
      </p:sp>
    </p:spTree>
    <p:extLst>
      <p:ext uri="{BB962C8B-B14F-4D97-AF65-F5344CB8AC3E}">
        <p14:creationId xmlns:p14="http://schemas.microsoft.com/office/powerpoint/2010/main" val="967740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9188" cy="3486150"/>
          </a:xfrm>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BBB14505-F15A-447F-B31D-A7AED6FD8C54}" type="slidenum">
              <a:rPr lang="en-US" smtClean="0"/>
              <a:t>5</a:t>
            </a:fld>
            <a:endParaRPr lang="en-US"/>
          </a:p>
        </p:txBody>
      </p:sp>
    </p:spTree>
    <p:extLst>
      <p:ext uri="{BB962C8B-B14F-4D97-AF65-F5344CB8AC3E}">
        <p14:creationId xmlns:p14="http://schemas.microsoft.com/office/powerpoint/2010/main" val="1731332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C94FCB0-42F1-4FA7-A53C-3F4DF092E227}" type="datetimeFigureOut">
              <a:rPr lang="en-US" smtClean="0"/>
              <a:t>9/25/2025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32025C-9CB7-4E2E-977A-9B89188D6C4A}" type="slidenum">
              <a:rPr lang="en-US" smtClean="0"/>
              <a:t>‹#›</a:t>
            </a:fld>
            <a:endParaRPr lang="en-US"/>
          </a:p>
        </p:txBody>
      </p:sp>
    </p:spTree>
    <p:extLst>
      <p:ext uri="{BB962C8B-B14F-4D97-AF65-F5344CB8AC3E}">
        <p14:creationId xmlns:p14="http://schemas.microsoft.com/office/powerpoint/2010/main" val="3643035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C94FCB0-42F1-4FA7-A53C-3F4DF092E227}" type="datetimeFigureOut">
              <a:rPr lang="en-US" smtClean="0"/>
              <a:t>9/25/2025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32025C-9CB7-4E2E-977A-9B89188D6C4A}" type="slidenum">
              <a:rPr lang="en-US" smtClean="0"/>
              <a:t>‹#›</a:t>
            </a:fld>
            <a:endParaRPr lang="en-US"/>
          </a:p>
        </p:txBody>
      </p:sp>
    </p:spTree>
    <p:extLst>
      <p:ext uri="{BB962C8B-B14F-4D97-AF65-F5344CB8AC3E}">
        <p14:creationId xmlns:p14="http://schemas.microsoft.com/office/powerpoint/2010/main" val="3020634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C94FCB0-42F1-4FA7-A53C-3F4DF092E227}" type="datetimeFigureOut">
              <a:rPr lang="en-US" smtClean="0"/>
              <a:t>9/25/2025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32025C-9CB7-4E2E-977A-9B89188D6C4A}" type="slidenum">
              <a:rPr lang="en-US" smtClean="0"/>
              <a:t>‹#›</a:t>
            </a:fld>
            <a:endParaRPr lang="en-US"/>
          </a:p>
        </p:txBody>
      </p:sp>
    </p:spTree>
    <p:extLst>
      <p:ext uri="{BB962C8B-B14F-4D97-AF65-F5344CB8AC3E}">
        <p14:creationId xmlns:p14="http://schemas.microsoft.com/office/powerpoint/2010/main" val="535176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C94FCB0-42F1-4FA7-A53C-3F4DF092E227}" type="datetimeFigureOut">
              <a:rPr lang="en-US" smtClean="0"/>
              <a:t>9/25/2025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32025C-9CB7-4E2E-977A-9B89188D6C4A}" type="slidenum">
              <a:rPr lang="en-US" smtClean="0"/>
              <a:t>‹#›</a:t>
            </a:fld>
            <a:endParaRPr lang="en-US"/>
          </a:p>
        </p:txBody>
      </p:sp>
    </p:spTree>
    <p:extLst>
      <p:ext uri="{BB962C8B-B14F-4D97-AF65-F5344CB8AC3E}">
        <p14:creationId xmlns:p14="http://schemas.microsoft.com/office/powerpoint/2010/main" val="2457830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C94FCB0-42F1-4FA7-A53C-3F4DF092E227}" type="datetimeFigureOut">
              <a:rPr lang="en-US" smtClean="0"/>
              <a:t>9/25/2025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32025C-9CB7-4E2E-977A-9B89188D6C4A}" type="slidenum">
              <a:rPr lang="en-US" smtClean="0"/>
              <a:t>‹#›</a:t>
            </a:fld>
            <a:endParaRPr lang="en-US"/>
          </a:p>
        </p:txBody>
      </p:sp>
    </p:spTree>
    <p:extLst>
      <p:ext uri="{BB962C8B-B14F-4D97-AF65-F5344CB8AC3E}">
        <p14:creationId xmlns:p14="http://schemas.microsoft.com/office/powerpoint/2010/main" val="2317719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C94FCB0-42F1-4FA7-A53C-3F4DF092E227}" type="datetimeFigureOut">
              <a:rPr lang="en-US" smtClean="0"/>
              <a:t>9/25/2025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32025C-9CB7-4E2E-977A-9B89188D6C4A}" type="slidenum">
              <a:rPr lang="en-US" smtClean="0"/>
              <a:t>‹#›</a:t>
            </a:fld>
            <a:endParaRPr lang="en-US"/>
          </a:p>
        </p:txBody>
      </p:sp>
    </p:spTree>
    <p:extLst>
      <p:ext uri="{BB962C8B-B14F-4D97-AF65-F5344CB8AC3E}">
        <p14:creationId xmlns:p14="http://schemas.microsoft.com/office/powerpoint/2010/main" val="2335446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C94FCB0-42F1-4FA7-A53C-3F4DF092E227}" type="datetimeFigureOut">
              <a:rPr lang="en-US" smtClean="0"/>
              <a:t>9/25/2025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32025C-9CB7-4E2E-977A-9B89188D6C4A}" type="slidenum">
              <a:rPr lang="en-US" smtClean="0"/>
              <a:t>‹#›</a:t>
            </a:fld>
            <a:endParaRPr lang="en-US"/>
          </a:p>
        </p:txBody>
      </p:sp>
    </p:spTree>
    <p:extLst>
      <p:ext uri="{BB962C8B-B14F-4D97-AF65-F5344CB8AC3E}">
        <p14:creationId xmlns:p14="http://schemas.microsoft.com/office/powerpoint/2010/main" val="3688677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C94FCB0-42F1-4FA7-A53C-3F4DF092E227}" type="datetimeFigureOut">
              <a:rPr lang="en-US" smtClean="0"/>
              <a:t>9/25/2025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32025C-9CB7-4E2E-977A-9B89188D6C4A}" type="slidenum">
              <a:rPr lang="en-US" smtClean="0"/>
              <a:t>‹#›</a:t>
            </a:fld>
            <a:endParaRPr lang="en-US"/>
          </a:p>
        </p:txBody>
      </p:sp>
    </p:spTree>
    <p:extLst>
      <p:ext uri="{BB962C8B-B14F-4D97-AF65-F5344CB8AC3E}">
        <p14:creationId xmlns:p14="http://schemas.microsoft.com/office/powerpoint/2010/main" val="1883345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94FCB0-42F1-4FA7-A53C-3F4DF092E227}" type="datetimeFigureOut">
              <a:rPr lang="en-US" smtClean="0"/>
              <a:t>9/25/2025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32025C-9CB7-4E2E-977A-9B89188D6C4A}" type="slidenum">
              <a:rPr lang="en-US" smtClean="0"/>
              <a:t>‹#›</a:t>
            </a:fld>
            <a:endParaRPr lang="en-US"/>
          </a:p>
        </p:txBody>
      </p:sp>
    </p:spTree>
    <p:extLst>
      <p:ext uri="{BB962C8B-B14F-4D97-AF65-F5344CB8AC3E}">
        <p14:creationId xmlns:p14="http://schemas.microsoft.com/office/powerpoint/2010/main" val="2411152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3C94FCB0-42F1-4FA7-A53C-3F4DF092E227}" type="datetimeFigureOut">
              <a:rPr lang="en-US" smtClean="0"/>
              <a:t>9/25/2025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32025C-9CB7-4E2E-977A-9B89188D6C4A}" type="slidenum">
              <a:rPr lang="en-US" smtClean="0"/>
              <a:t>‹#›</a:t>
            </a:fld>
            <a:endParaRPr lang="en-US"/>
          </a:p>
        </p:txBody>
      </p:sp>
    </p:spTree>
    <p:extLst>
      <p:ext uri="{BB962C8B-B14F-4D97-AF65-F5344CB8AC3E}">
        <p14:creationId xmlns:p14="http://schemas.microsoft.com/office/powerpoint/2010/main" val="1447392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3C94FCB0-42F1-4FA7-A53C-3F4DF092E227}" type="datetimeFigureOut">
              <a:rPr lang="en-US" smtClean="0"/>
              <a:t>9/25/2025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32025C-9CB7-4E2E-977A-9B89188D6C4A}" type="slidenum">
              <a:rPr lang="en-US" smtClean="0"/>
              <a:t>‹#›</a:t>
            </a:fld>
            <a:endParaRPr lang="en-US"/>
          </a:p>
        </p:txBody>
      </p:sp>
    </p:spTree>
    <p:extLst>
      <p:ext uri="{BB962C8B-B14F-4D97-AF65-F5344CB8AC3E}">
        <p14:creationId xmlns:p14="http://schemas.microsoft.com/office/powerpoint/2010/main" val="2035307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C94FCB0-42F1-4FA7-A53C-3F4DF092E227}" type="datetimeFigureOut">
              <a:rPr lang="en-US" smtClean="0"/>
              <a:t>9/25/2025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332025C-9CB7-4E2E-977A-9B89188D6C4A}" type="slidenum">
              <a:rPr lang="en-US" smtClean="0"/>
              <a:t>‹#›</a:t>
            </a:fld>
            <a:endParaRPr lang="en-US"/>
          </a:p>
        </p:txBody>
      </p:sp>
    </p:spTree>
    <p:extLst>
      <p:ext uri="{BB962C8B-B14F-4D97-AF65-F5344CB8AC3E}">
        <p14:creationId xmlns:p14="http://schemas.microsoft.com/office/powerpoint/2010/main" val="42285074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5.png"/><Relationship Id="rId7" Type="http://schemas.openxmlformats.org/officeDocument/2006/relationships/image" Target="../media/image7.emf"/><Relationship Id="rId12" Type="http://schemas.openxmlformats.org/officeDocument/2006/relationships/image" Target="../media/image12.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11.emf"/><Relationship Id="rId5" Type="http://schemas.openxmlformats.org/officeDocument/2006/relationships/image" Target="../media/image3.png"/><Relationship Id="rId10" Type="http://schemas.openxmlformats.org/officeDocument/2006/relationships/image" Target="../media/image10.emf"/><Relationship Id="rId4" Type="http://schemas.openxmlformats.org/officeDocument/2006/relationships/image" Target="../media/image6.png"/><Relationship Id="rId9" Type="http://schemas.openxmlformats.org/officeDocument/2006/relationships/image" Target="../media/image9.emf"/></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5.png"/><Relationship Id="rId7" Type="http://schemas.openxmlformats.org/officeDocument/2006/relationships/image" Target="../media/image13.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17.png"/><Relationship Id="rId5" Type="http://schemas.openxmlformats.org/officeDocument/2006/relationships/image" Target="../media/image3.png"/><Relationship Id="rId10" Type="http://schemas.openxmlformats.org/officeDocument/2006/relationships/image" Target="../media/image16.png"/><Relationship Id="rId4" Type="http://schemas.openxmlformats.org/officeDocument/2006/relationships/image" Target="../media/image6.pn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5.png"/><Relationship Id="rId7"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6.png"/><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1657350"/>
            <a:ext cx="6057900" cy="1102519"/>
          </a:xfrm>
        </p:spPr>
        <p:txBody>
          <a:bodyPr>
            <a:normAutofit fontScale="90000"/>
          </a:bodyPr>
          <a:lstStyle/>
          <a:p>
            <a:pPr algn="l"/>
            <a:r>
              <a:rPr lang="en-US" dirty="0">
                <a:solidFill>
                  <a:srgbClr val="343A40"/>
                </a:solidFill>
              </a:rPr>
              <a:t>Limits to Growth (of a Model) </a:t>
            </a:r>
            <a:r>
              <a:rPr lang="en-US" sz="2000" i="1" dirty="0">
                <a:solidFill>
                  <a:srgbClr val="343A40"/>
                </a:solidFill>
              </a:rPr>
              <a:t>featuring</a:t>
            </a:r>
            <a:br>
              <a:rPr lang="en-US" dirty="0">
                <a:solidFill>
                  <a:srgbClr val="343A40"/>
                </a:solidFill>
              </a:rPr>
            </a:br>
            <a:r>
              <a:rPr lang="en-US" sz="2400" dirty="0">
                <a:solidFill>
                  <a:srgbClr val="343A40"/>
                </a:solidFill>
              </a:rPr>
              <a:t>Failure Analysis and Modeling Environment (FAME)</a:t>
            </a:r>
            <a:endParaRPr lang="en-US" sz="2700" dirty="0">
              <a:solidFill>
                <a:srgbClr val="343A40"/>
              </a:solidFill>
            </a:endParaRPr>
          </a:p>
        </p:txBody>
      </p:sp>
      <p:sp>
        <p:nvSpPr>
          <p:cNvPr id="3" name="Subtitle 2"/>
          <p:cNvSpPr>
            <a:spLocks noGrp="1"/>
          </p:cNvSpPr>
          <p:nvPr>
            <p:ph type="subTitle" idx="1"/>
          </p:nvPr>
        </p:nvSpPr>
        <p:spPr>
          <a:xfrm>
            <a:off x="1657350" y="2865623"/>
            <a:ext cx="6057900" cy="1314450"/>
          </a:xfrm>
        </p:spPr>
        <p:txBody>
          <a:bodyPr vert="horz" lIns="91440" tIns="45720" rIns="91440" bIns="45720" rtlCol="0" anchor="t">
            <a:normAutofit/>
          </a:bodyPr>
          <a:lstStyle/>
          <a:p>
            <a:pPr algn="r"/>
            <a:r>
              <a:rPr lang="en-US" sz="1500" b="1" dirty="0">
                <a:solidFill>
                  <a:schemeClr val="tx1"/>
                </a:solidFill>
              </a:rPr>
              <a:t>Lou Mauro</a:t>
            </a:r>
            <a:endParaRPr lang="en-US" dirty="0">
              <a:solidFill>
                <a:schemeClr val="tx1"/>
              </a:solidFill>
            </a:endParaRPr>
          </a:p>
          <a:p>
            <a:pPr algn="r"/>
            <a:r>
              <a:rPr lang="en-US" sz="1100" i="1" dirty="0">
                <a:solidFill>
                  <a:schemeClr val="tx1"/>
                </a:solidFill>
              </a:rPr>
              <a:t>Independent Researcher and Honorary Rocket Scientist</a:t>
            </a:r>
            <a:endParaRPr lang="en-US" sz="1100" i="1">
              <a:solidFill>
                <a:schemeClr val="tx1"/>
              </a:solidFill>
              <a:ea typeface="Calibri"/>
              <a:cs typeface="Calibri"/>
            </a:endParaRPr>
          </a:p>
          <a:p>
            <a:pPr algn="r"/>
            <a:r>
              <a:rPr lang="en-US" sz="1500" dirty="0">
                <a:solidFill>
                  <a:schemeClr val="tx1"/>
                </a:solidFill>
              </a:rPr>
              <a:t>05 Aug 2025</a:t>
            </a:r>
          </a:p>
        </p:txBody>
      </p:sp>
      <p:sp>
        <p:nvSpPr>
          <p:cNvPr id="4" name="TextBox 3"/>
          <p:cNvSpPr txBox="1"/>
          <p:nvPr/>
        </p:nvSpPr>
        <p:spPr>
          <a:xfrm>
            <a:off x="8458200" y="4474518"/>
            <a:ext cx="800100" cy="230832"/>
          </a:xfrm>
          <a:prstGeom prst="rect">
            <a:avLst/>
          </a:prstGeom>
          <a:noFill/>
        </p:spPr>
        <p:txBody>
          <a:bodyPr wrap="square" rtlCol="0">
            <a:spAutoFit/>
          </a:bodyPr>
          <a:lstStyle/>
          <a:p>
            <a:r>
              <a:rPr lang="en-US" sz="900" dirty="0"/>
              <a:t>0:00-0:30</a:t>
            </a:r>
          </a:p>
        </p:txBody>
      </p:sp>
      <p:sp>
        <p:nvSpPr>
          <p:cNvPr id="12" name="CaixaDeTexto 11">
            <a:extLst>
              <a:ext uri="{FF2B5EF4-FFF2-40B4-BE49-F238E27FC236}">
                <a16:creationId xmlns:a16="http://schemas.microsoft.com/office/drawing/2014/main" id="{5F4F0C5A-FCBE-474A-8DB8-148DA7B5FECE}"/>
              </a:ext>
            </a:extLst>
          </p:cNvPr>
          <p:cNvSpPr txBox="1"/>
          <p:nvPr/>
        </p:nvSpPr>
        <p:spPr>
          <a:xfrm>
            <a:off x="4114800" y="372502"/>
            <a:ext cx="3600450" cy="461665"/>
          </a:xfrm>
          <a:prstGeom prst="rect">
            <a:avLst/>
          </a:prstGeom>
          <a:noFill/>
        </p:spPr>
        <p:txBody>
          <a:bodyPr wrap="square" rtlCol="0">
            <a:spAutoFit/>
          </a:bodyPr>
          <a:lstStyle/>
          <a:p>
            <a:pPr algn="r"/>
            <a:r>
              <a:rPr lang="pt-BR" sz="2400" i="1" dirty="0">
                <a:solidFill>
                  <a:srgbClr val="B2214D"/>
                </a:solidFill>
              </a:rPr>
              <a:t>Virtual Poster Presentation</a:t>
            </a:r>
            <a:endParaRPr lang="en-US" sz="2400" i="1" dirty="0">
              <a:solidFill>
                <a:srgbClr val="B2214D"/>
              </a:solidFill>
            </a:endParaRPr>
          </a:p>
        </p:txBody>
      </p:sp>
      <p:pic>
        <p:nvPicPr>
          <p:cNvPr id="20" name="Imagem 19" descr="Fundo preto com letras vermelhas&#10;&#10;Descrição gerada automaticamente">
            <a:extLst>
              <a:ext uri="{FF2B5EF4-FFF2-40B4-BE49-F238E27FC236}">
                <a16:creationId xmlns:a16="http://schemas.microsoft.com/office/drawing/2014/main" id="{3B08B5E7-234C-4941-B769-DD877C02A687}"/>
              </a:ext>
            </a:extLst>
          </p:cNvPr>
          <p:cNvPicPr>
            <a:picLocks noChangeAspect="1"/>
          </p:cNvPicPr>
          <p:nvPr/>
        </p:nvPicPr>
        <p:blipFill rotWithShape="1">
          <a:blip r:embed="rId3">
            <a:extLst>
              <a:ext uri="{28A0092B-C50C-407E-A947-70E740481C1C}">
                <a14:useLocalDpi xmlns:a14="http://schemas.microsoft.com/office/drawing/2010/main" val="0"/>
              </a:ext>
            </a:extLst>
          </a:blip>
          <a:srcRect l="20000" t="31054" r="70833" b="57225"/>
          <a:stretch/>
        </p:blipFill>
        <p:spPr>
          <a:xfrm>
            <a:off x="7200900" y="750585"/>
            <a:ext cx="409210" cy="392415"/>
          </a:xfrm>
          <a:prstGeom prst="rect">
            <a:avLst/>
          </a:prstGeom>
        </p:spPr>
      </p:pic>
      <p:pic>
        <p:nvPicPr>
          <p:cNvPr id="23" name="Picture 22" descr="A logo with text on it&#10;&#10;Description automatically generated">
            <a:extLst>
              <a:ext uri="{FF2B5EF4-FFF2-40B4-BE49-F238E27FC236}">
                <a16:creationId xmlns:a16="http://schemas.microsoft.com/office/drawing/2014/main" id="{5EF8760F-909C-6C10-8DB3-328E22BE11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42984" y="372502"/>
            <a:ext cx="2143167" cy="997059"/>
          </a:xfrm>
          <a:prstGeom prst="rect">
            <a:avLst/>
          </a:prstGeom>
        </p:spPr>
      </p:pic>
      <p:grpSp>
        <p:nvGrpSpPr>
          <p:cNvPr id="11" name="Group 10">
            <a:extLst>
              <a:ext uri="{FF2B5EF4-FFF2-40B4-BE49-F238E27FC236}">
                <a16:creationId xmlns:a16="http://schemas.microsoft.com/office/drawing/2014/main" id="{C48FB56D-D4C3-1A81-8712-6B1B28489711}"/>
              </a:ext>
            </a:extLst>
          </p:cNvPr>
          <p:cNvGrpSpPr/>
          <p:nvPr/>
        </p:nvGrpSpPr>
        <p:grpSpPr>
          <a:xfrm>
            <a:off x="0" y="4657189"/>
            <a:ext cx="9144000" cy="675443"/>
            <a:chOff x="0" y="4657189"/>
            <a:chExt cx="9144000" cy="675443"/>
          </a:xfrm>
        </p:grpSpPr>
        <p:grpSp>
          <p:nvGrpSpPr>
            <p:cNvPr id="13" name="Group 12">
              <a:extLst>
                <a:ext uri="{FF2B5EF4-FFF2-40B4-BE49-F238E27FC236}">
                  <a16:creationId xmlns:a16="http://schemas.microsoft.com/office/drawing/2014/main" id="{85DB1043-57FB-8094-D22A-7066B37AC5D7}"/>
                </a:ext>
              </a:extLst>
            </p:cNvPr>
            <p:cNvGrpSpPr/>
            <p:nvPr/>
          </p:nvGrpSpPr>
          <p:grpSpPr>
            <a:xfrm>
              <a:off x="0" y="4657189"/>
              <a:ext cx="9144000" cy="675443"/>
              <a:chOff x="0" y="4657189"/>
              <a:chExt cx="9144000" cy="675443"/>
            </a:xfrm>
          </p:grpSpPr>
          <p:sp>
            <p:nvSpPr>
              <p:cNvPr id="18" name="Rectangle 4">
                <a:extLst>
                  <a:ext uri="{FF2B5EF4-FFF2-40B4-BE49-F238E27FC236}">
                    <a16:creationId xmlns:a16="http://schemas.microsoft.com/office/drawing/2014/main" id="{EFBA7EED-002F-D789-D0E2-65F07A3A38EB}"/>
                  </a:ext>
                </a:extLst>
              </p:cNvPr>
              <p:cNvSpPr/>
              <p:nvPr/>
            </p:nvSpPr>
            <p:spPr>
              <a:xfrm>
                <a:off x="0" y="4657189"/>
                <a:ext cx="9144000" cy="530657"/>
              </a:xfrm>
              <a:prstGeom prst="roundRect">
                <a:avLst/>
              </a:prstGeom>
              <a:solidFill>
                <a:srgbClr val="343A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C4C4C4"/>
                  </a:solidFill>
                </a:endParaRPr>
              </a:p>
            </p:txBody>
          </p:sp>
          <p:sp>
            <p:nvSpPr>
              <p:cNvPr id="19" name="TextBox 18">
                <a:extLst>
                  <a:ext uri="{FF2B5EF4-FFF2-40B4-BE49-F238E27FC236}">
                    <a16:creationId xmlns:a16="http://schemas.microsoft.com/office/drawing/2014/main" id="{87D13B9F-93B5-CD79-7F0F-B6B129C061CD}"/>
                  </a:ext>
                </a:extLst>
              </p:cNvPr>
              <p:cNvSpPr txBox="1"/>
              <p:nvPr/>
            </p:nvSpPr>
            <p:spPr>
              <a:xfrm>
                <a:off x="2286000" y="4740101"/>
                <a:ext cx="5593752" cy="369332"/>
              </a:xfrm>
              <a:prstGeom prst="rect">
                <a:avLst/>
              </a:prstGeom>
              <a:noFill/>
            </p:spPr>
            <p:txBody>
              <a:bodyPr wrap="square" rtlCol="0">
                <a:spAutoFit/>
              </a:bodyPr>
              <a:lstStyle/>
              <a:p>
                <a:pPr algn="r"/>
                <a:r>
                  <a:rPr lang="en-US" sz="900" dirty="0">
                    <a:solidFill>
                      <a:schemeClr val="bg1"/>
                    </a:solidFill>
                    <a:latin typeface="Avenir LT Std 55 Roman" panose="020B0503020203020204" pitchFamily="34" charset="0"/>
                  </a:rPr>
                  <a:t>THE 43</a:t>
                </a:r>
                <a:r>
                  <a:rPr lang="en-US" sz="900" baseline="30000" dirty="0">
                    <a:solidFill>
                      <a:schemeClr val="bg1"/>
                    </a:solidFill>
                    <a:latin typeface="Avenir LT Std 55 Roman" panose="020B0503020203020204" pitchFamily="34" charset="0"/>
                  </a:rPr>
                  <a:t>RD</a:t>
                </a:r>
                <a:r>
                  <a:rPr lang="en-US" sz="900" dirty="0">
                    <a:solidFill>
                      <a:schemeClr val="bg1"/>
                    </a:solidFill>
                    <a:latin typeface="Avenir LT Std 55 Roman" panose="020B0503020203020204" pitchFamily="34" charset="0"/>
                  </a:rPr>
                  <a:t> INTERNATIONAL SYSTEM DYNAMICS CONFERENCE</a:t>
                </a:r>
              </a:p>
              <a:p>
                <a:pPr algn="r"/>
                <a:r>
                  <a:rPr lang="en-US" sz="900" dirty="0">
                    <a:solidFill>
                      <a:schemeClr val="bg1"/>
                    </a:solidFill>
                    <a:latin typeface="Avenir LT Std 55 Roman" panose="020B0503020203020204" pitchFamily="34" charset="0"/>
                  </a:rPr>
                  <a:t>Boston, Massachusetts, USA and Virtually</a:t>
                </a:r>
              </a:p>
            </p:txBody>
          </p:sp>
          <p:grpSp>
            <p:nvGrpSpPr>
              <p:cNvPr id="21" name="Group 20">
                <a:extLst>
                  <a:ext uri="{FF2B5EF4-FFF2-40B4-BE49-F238E27FC236}">
                    <a16:creationId xmlns:a16="http://schemas.microsoft.com/office/drawing/2014/main" id="{647C63B4-C566-F97C-5D6D-08EA09A18C38}"/>
                  </a:ext>
                </a:extLst>
              </p:cNvPr>
              <p:cNvGrpSpPr/>
              <p:nvPr/>
            </p:nvGrpSpPr>
            <p:grpSpPr>
              <a:xfrm>
                <a:off x="1378548" y="4686300"/>
                <a:ext cx="2107603" cy="646332"/>
                <a:chOff x="1378548" y="4686300"/>
                <a:chExt cx="2107603" cy="646332"/>
              </a:xfrm>
            </p:grpSpPr>
            <p:pic>
              <p:nvPicPr>
                <p:cNvPr id="22" name="Picture 2">
                  <a:extLst>
                    <a:ext uri="{FF2B5EF4-FFF2-40B4-BE49-F238E27FC236}">
                      <a16:creationId xmlns:a16="http://schemas.microsoft.com/office/drawing/2014/main" id="{3EC70105-B3E4-268D-3C4C-6D99BE93510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78548" y="4691185"/>
                  <a:ext cx="2286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a:extLst>
                    <a:ext uri="{FF2B5EF4-FFF2-40B4-BE49-F238E27FC236}">
                      <a16:creationId xmlns:a16="http://schemas.microsoft.com/office/drawing/2014/main" id="{92FD6BC6-92A6-C9C3-C86E-E2A96A52C9D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57350" y="4686300"/>
                  <a:ext cx="228600" cy="228600"/>
                </a:xfrm>
                <a:prstGeom prst="rect">
                  <a:avLst/>
                </a:prstGeom>
                <a:noFill/>
                <a:extLst>
                  <a:ext uri="{909E8E84-426E-40DD-AFC4-6F175D3DCCD1}">
                    <a14:hiddenFill xmlns:a14="http://schemas.microsoft.com/office/drawing/2010/main">
                      <a:solidFill>
                        <a:srgbClr val="FFFFFF"/>
                      </a:solidFill>
                    </a14:hiddenFill>
                  </a:ext>
                </a:extLst>
              </p:spPr>
            </p:pic>
            <p:sp>
              <p:nvSpPr>
                <p:cNvPr id="25" name="Retângulo 9">
                  <a:extLst>
                    <a:ext uri="{FF2B5EF4-FFF2-40B4-BE49-F238E27FC236}">
                      <a16:creationId xmlns:a16="http://schemas.microsoft.com/office/drawing/2014/main" id="{9953DED5-91AB-5FA1-2C4B-454AEDF45C44}"/>
                    </a:ext>
                  </a:extLst>
                </p:cNvPr>
                <p:cNvSpPr/>
                <p:nvPr/>
              </p:nvSpPr>
              <p:spPr>
                <a:xfrm>
                  <a:off x="1867047" y="4686301"/>
                  <a:ext cx="1619104" cy="646331"/>
                </a:xfrm>
                <a:prstGeom prst="rect">
                  <a:avLst/>
                </a:prstGeom>
              </p:spPr>
              <p:txBody>
                <a:bodyPr wrap="square">
                  <a:spAutoFit/>
                </a:bodyPr>
                <a:lstStyle/>
                <a:p>
                  <a:r>
                    <a:rPr lang="en-US" sz="1200" dirty="0">
                      <a:solidFill>
                        <a:srgbClr val="FFFFFF"/>
                      </a:solidFill>
                      <a:latin typeface="Arial" panose="020B0604020202020204" pitchFamily="34" charset="0"/>
                    </a:rPr>
                    <a:t>@</a:t>
                  </a:r>
                  <a:r>
                    <a:rPr lang="en-US" sz="1200" dirty="0" err="1">
                      <a:solidFill>
                        <a:srgbClr val="FFFFFF"/>
                      </a:solidFill>
                      <a:latin typeface="Arial" panose="020B0604020202020204" pitchFamily="34" charset="0"/>
                    </a:rPr>
                    <a:t>systemdynamics</a:t>
                  </a:r>
                  <a:r>
                    <a:rPr lang="en-US" sz="1200" dirty="0">
                      <a:solidFill>
                        <a:srgbClr val="FFFFFF"/>
                      </a:solidFill>
                      <a:latin typeface="Arial" panose="020B0604020202020204" pitchFamily="34" charset="0"/>
                    </a:rPr>
                    <a:t>_</a:t>
                  </a:r>
                  <a:endParaRPr lang="en-US" sz="1200" dirty="0"/>
                </a:p>
                <a:p>
                  <a:br>
                    <a:rPr lang="en-US" sz="1200" dirty="0"/>
                  </a:br>
                  <a:endParaRPr lang="en-US" sz="1200" dirty="0"/>
                </a:p>
              </p:txBody>
            </p:sp>
          </p:grpSp>
        </p:grpSp>
        <p:sp>
          <p:nvSpPr>
            <p:cNvPr id="14" name="Retângulo 15">
              <a:extLst>
                <a:ext uri="{FF2B5EF4-FFF2-40B4-BE49-F238E27FC236}">
                  <a16:creationId xmlns:a16="http://schemas.microsoft.com/office/drawing/2014/main" id="{5EF2500F-ABD7-3BD1-FCD5-9FE922D185DA}"/>
                </a:ext>
              </a:extLst>
            </p:cNvPr>
            <p:cNvSpPr/>
            <p:nvPr/>
          </p:nvSpPr>
          <p:spPr>
            <a:xfrm>
              <a:off x="1592726" y="4910847"/>
              <a:ext cx="1801061" cy="276999"/>
            </a:xfrm>
            <a:prstGeom prst="rect">
              <a:avLst/>
            </a:prstGeom>
          </p:spPr>
          <p:txBody>
            <a:bodyPr wrap="square">
              <a:spAutoFit/>
            </a:bodyPr>
            <a:lstStyle/>
            <a:p>
              <a:r>
                <a:rPr lang="en-US" sz="1200" dirty="0">
                  <a:solidFill>
                    <a:srgbClr val="FFFFFF"/>
                  </a:solidFill>
                  <a:latin typeface="Arial" panose="020B0604020202020204" pitchFamily="34" charset="0"/>
                </a:rPr>
                <a:t>#isdc2025</a:t>
              </a:r>
              <a:endParaRPr lang="en-US" sz="1200" dirty="0"/>
            </a:p>
          </p:txBody>
        </p:sp>
        <p:pic>
          <p:nvPicPr>
            <p:cNvPr id="15" name="Google Shape;210;p28">
              <a:extLst>
                <a:ext uri="{FF2B5EF4-FFF2-40B4-BE49-F238E27FC236}">
                  <a16:creationId xmlns:a16="http://schemas.microsoft.com/office/drawing/2014/main" id="{862B62DA-B9DA-4AC1-61A0-3A9EEB4D840A}"/>
                </a:ext>
              </a:extLst>
            </p:cNvPr>
            <p:cNvPicPr preferRelativeResize="0"/>
            <p:nvPr/>
          </p:nvPicPr>
          <p:blipFill>
            <a:blip r:embed="rId7">
              <a:alphaModFix/>
            </a:blip>
            <a:stretch>
              <a:fillRect/>
            </a:stretch>
          </p:blipFill>
          <p:spPr>
            <a:xfrm>
              <a:off x="1383556" y="4959976"/>
              <a:ext cx="216644" cy="183524"/>
            </a:xfrm>
            <a:prstGeom prst="rect">
              <a:avLst/>
            </a:prstGeom>
            <a:noFill/>
            <a:ln>
              <a:noFill/>
            </a:ln>
          </p:spPr>
        </p:pic>
      </p:grpSp>
    </p:spTree>
    <p:extLst>
      <p:ext uri="{BB962C8B-B14F-4D97-AF65-F5344CB8AC3E}">
        <p14:creationId xmlns:p14="http://schemas.microsoft.com/office/powerpoint/2010/main" val="1988903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7C7C6DFF-9140-D633-8FA4-A49B764B4C3B}"/>
              </a:ext>
            </a:extLst>
          </p:cNvPr>
          <p:cNvGraphicFramePr>
            <a:graphicFrameLocks noGrp="1"/>
          </p:cNvGraphicFramePr>
          <p:nvPr>
            <p:extLst>
              <p:ext uri="{D42A27DB-BD31-4B8C-83A1-F6EECF244321}">
                <p14:modId xmlns:p14="http://schemas.microsoft.com/office/powerpoint/2010/main" val="2530210623"/>
              </p:ext>
            </p:extLst>
          </p:nvPr>
        </p:nvGraphicFramePr>
        <p:xfrm>
          <a:off x="304800" y="810499"/>
          <a:ext cx="6019800" cy="3681490"/>
        </p:xfrm>
        <a:graphic>
          <a:graphicData uri="http://schemas.openxmlformats.org/drawingml/2006/table">
            <a:tbl>
              <a:tblPr firstRow="1" bandRow="1">
                <a:tableStyleId>{5C22544A-7EE6-4342-B048-85BDC9FD1C3A}</a:tableStyleId>
              </a:tblPr>
              <a:tblGrid>
                <a:gridCol w="6019800">
                  <a:extLst>
                    <a:ext uri="{9D8B030D-6E8A-4147-A177-3AD203B41FA5}">
                      <a16:colId xmlns:a16="http://schemas.microsoft.com/office/drawing/2014/main" val="966001370"/>
                    </a:ext>
                  </a:extLst>
                </a:gridCol>
              </a:tblGrid>
              <a:tr h="313721">
                <a:tc>
                  <a:txBody>
                    <a:bodyPr/>
                    <a:lstStyle/>
                    <a:p>
                      <a:pPr algn="ctr"/>
                      <a:r>
                        <a:rPr lang="en-US" sz="1600" dirty="0"/>
                        <a:t>Problem Statement / Approach</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4910897"/>
                  </a:ext>
                </a:extLst>
              </a:tr>
              <a:tr h="3367769">
                <a:tc>
                  <a:txBody>
                    <a:bodyPr/>
                    <a:lstStyle/>
                    <a:p>
                      <a:pPr marL="171450" indent="-171450" algn="l">
                        <a:buFont typeface="Wingdings" panose="05000000000000000000" pitchFamily="2" charset="2"/>
                        <a:buChar char="Ø"/>
                      </a:pPr>
                      <a:r>
                        <a:rPr lang="en-US" sz="1400" dirty="0"/>
                        <a:t>A networks resistance to node outages determines its resilience</a:t>
                      </a:r>
                    </a:p>
                    <a:p>
                      <a:pPr marL="287338" indent="-114300" algn="l">
                        <a:buFont typeface="Arial" panose="020B0604020202020204" pitchFamily="34" charset="0"/>
                        <a:buChar char="•"/>
                      </a:pPr>
                      <a:r>
                        <a:rPr lang="en-US" sz="1400" dirty="0"/>
                        <a:t>Need first principles way to represent and test network capacity management</a:t>
                      </a:r>
                    </a:p>
                    <a:p>
                      <a:pPr marL="287338" indent="-114300" algn="l">
                        <a:buFont typeface="Arial" panose="020B0604020202020204" pitchFamily="34" charset="0"/>
                        <a:buChar char="•"/>
                      </a:pPr>
                      <a:r>
                        <a:rPr lang="en-US" sz="1400" dirty="0"/>
                        <a:t>Need to solve the min cost path and max flow problems simultaneously</a:t>
                      </a:r>
                    </a:p>
                    <a:p>
                      <a:pPr marL="287338" indent="-114300" algn="l">
                        <a:buFont typeface="Arial" panose="020B0604020202020204" pitchFamily="34" charset="0"/>
                        <a:buChar char="•"/>
                      </a:pPr>
                      <a:r>
                        <a:rPr lang="en-US" sz="1400" dirty="0"/>
                        <a:t>Nodes = origin, transport, and destination with “reverse supply chain”</a:t>
                      </a:r>
                    </a:p>
                    <a:p>
                      <a:pPr marL="287338" indent="-114300" algn="l">
                        <a:buFont typeface="Arial" panose="020B0604020202020204" pitchFamily="34" charset="0"/>
                        <a:buChar char="•"/>
                      </a:pPr>
                      <a:r>
                        <a:rPr lang="en-US" sz="1400" dirty="0"/>
                        <a:t>Networks can be bidirectional (e.g. electricity, data) so need to solve an undirected graph (e.g. east-west)</a:t>
                      </a:r>
                    </a:p>
                    <a:p>
                      <a:pPr marL="287338" indent="-114300" algn="l">
                        <a:buFont typeface="Arial" panose="020B0604020202020204" pitchFamily="34" charset="0"/>
                        <a:buChar char="•"/>
                      </a:pPr>
                      <a:endParaRPr lang="en-US" sz="800" dirty="0"/>
                    </a:p>
                    <a:p>
                      <a:pPr marL="171450" indent="-171450" algn="l">
                        <a:buFont typeface="Wingdings" panose="05000000000000000000" pitchFamily="2" charset="2"/>
                        <a:buChar char="Ø"/>
                      </a:pPr>
                      <a:r>
                        <a:rPr lang="en-US" sz="1400" dirty="0"/>
                        <a:t>Track product from origin to destination and measure effectiveness/efficiency</a:t>
                      </a:r>
                    </a:p>
                    <a:p>
                      <a:pPr marL="285750" indent="-115888" algn="l">
                        <a:buFont typeface="Arial" panose="020B0604020202020204" pitchFamily="34" charset="0"/>
                        <a:buChar char="•"/>
                      </a:pPr>
                      <a:r>
                        <a:rPr lang="en-US" sz="1400" dirty="0"/>
                        <a:t>Products need to re-route around outages or even take a reverse path</a:t>
                      </a:r>
                    </a:p>
                    <a:p>
                      <a:pPr marL="285750" indent="-115888" algn="l">
                        <a:buFont typeface="Arial" panose="020B0604020202020204" pitchFamily="34" charset="0"/>
                        <a:buChar char="•"/>
                      </a:pPr>
                      <a:r>
                        <a:rPr lang="en-US" sz="1400" dirty="0"/>
                        <a:t>Assume Max Deliveries &gt;&gt; Min Cost (weighted payoff function)</a:t>
                      </a:r>
                    </a:p>
                    <a:p>
                      <a:pPr marL="285750" indent="-115888" algn="l">
                        <a:buFont typeface="Arial" panose="020B0604020202020204" pitchFamily="34" charset="0"/>
                        <a:buChar char="•"/>
                      </a:pPr>
                      <a:endParaRPr lang="en-US" sz="800" dirty="0"/>
                    </a:p>
                    <a:p>
                      <a:pPr marL="169863" indent="-169863" algn="l">
                        <a:buFont typeface="Wingdings" panose="05000000000000000000" pitchFamily="2" charset="2"/>
                        <a:buChar char="Ø"/>
                      </a:pPr>
                      <a:r>
                        <a:rPr lang="en-US" sz="1400" dirty="0"/>
                        <a:t>Communication node connections are rapidly made/broken (e.g. satellites)</a:t>
                      </a:r>
                    </a:p>
                    <a:p>
                      <a:pPr marL="285750" indent="-115888" algn="l">
                        <a:buFont typeface="Arial" panose="020B0604020202020204" pitchFamily="34" charset="0"/>
                        <a:buChar char="•"/>
                      </a:pPr>
                      <a:r>
                        <a:rPr lang="en-US" sz="1400" i="0" u="sng" dirty="0"/>
                        <a:t>Probability</a:t>
                      </a:r>
                      <a:r>
                        <a:rPr lang="en-US" sz="1400" dirty="0"/>
                        <a:t> of failure is systemic and based on engineering the system right</a:t>
                      </a:r>
                    </a:p>
                    <a:p>
                      <a:pPr marL="285750" indent="-115888" algn="l">
                        <a:buFont typeface="Arial" panose="020B0604020202020204" pitchFamily="34" charset="0"/>
                        <a:buChar char="•"/>
                      </a:pPr>
                      <a:r>
                        <a:rPr lang="en-US" sz="1400" u="sng" dirty="0"/>
                        <a:t>Frequency </a:t>
                      </a:r>
                      <a:r>
                        <a:rPr lang="en-US" sz="1400" dirty="0"/>
                        <a:t>of failure is based on pace of switching between nodes</a:t>
                      </a:r>
                    </a:p>
                    <a:p>
                      <a:pPr marL="285750" indent="-115888" algn="l">
                        <a:buFont typeface="Arial" panose="020B0604020202020204" pitchFamily="34" charset="0"/>
                        <a:buChar char="•"/>
                      </a:pPr>
                      <a:r>
                        <a:rPr lang="en-US" sz="1400" u="sng" dirty="0"/>
                        <a:t>Duration </a:t>
                      </a:r>
                      <a:r>
                        <a:rPr lang="en-US" sz="1400" dirty="0"/>
                        <a:t>of failure is based on the next availability for a connection</a:t>
                      </a:r>
                    </a:p>
                    <a:p>
                      <a:pPr marL="285750" indent="-115888" algn="l">
                        <a:buFont typeface="Arial" panose="020B0604020202020204" pitchFamily="34" charset="0"/>
                        <a:buChar char="•"/>
                      </a:pPr>
                      <a:r>
                        <a:rPr lang="en-US" sz="1400" dirty="0"/>
                        <a:t>Resilience is more or less based on a combination of these elements</a:t>
                      </a:r>
                    </a:p>
                  </a:txBody>
                  <a:tcPr marL="68580" marR="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52146133"/>
                  </a:ext>
                </a:extLst>
              </a:tr>
            </a:tbl>
          </a:graphicData>
        </a:graphic>
      </p:graphicFrame>
      <p:sp>
        <p:nvSpPr>
          <p:cNvPr id="4" name="TextBox 3"/>
          <p:cNvSpPr txBox="1"/>
          <p:nvPr/>
        </p:nvSpPr>
        <p:spPr>
          <a:xfrm>
            <a:off x="8468740" y="4474518"/>
            <a:ext cx="827660" cy="230832"/>
          </a:xfrm>
          <a:prstGeom prst="rect">
            <a:avLst/>
          </a:prstGeom>
          <a:noFill/>
        </p:spPr>
        <p:txBody>
          <a:bodyPr wrap="square" rtlCol="0">
            <a:spAutoFit/>
          </a:bodyPr>
          <a:lstStyle/>
          <a:p>
            <a:r>
              <a:rPr lang="en-US" sz="900" dirty="0"/>
              <a:t>0:30-2:00</a:t>
            </a:r>
          </a:p>
        </p:txBody>
      </p:sp>
      <p:sp>
        <p:nvSpPr>
          <p:cNvPr id="5" name="Rectangle 4"/>
          <p:cNvSpPr/>
          <p:nvPr/>
        </p:nvSpPr>
        <p:spPr>
          <a:xfrm>
            <a:off x="1371600" y="651511"/>
            <a:ext cx="6400800" cy="34289"/>
          </a:xfrm>
          <a:prstGeom prst="rect">
            <a:avLst/>
          </a:prstGeom>
          <a:solidFill>
            <a:srgbClr val="C4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TextBox 8"/>
          <p:cNvSpPr txBox="1"/>
          <p:nvPr/>
        </p:nvSpPr>
        <p:spPr>
          <a:xfrm>
            <a:off x="2286000" y="86047"/>
            <a:ext cx="4914900" cy="230832"/>
          </a:xfrm>
          <a:prstGeom prst="rect">
            <a:avLst/>
          </a:prstGeom>
          <a:noFill/>
        </p:spPr>
        <p:txBody>
          <a:bodyPr wrap="square" rtlCol="0">
            <a:spAutoFit/>
          </a:bodyPr>
          <a:lstStyle/>
          <a:p>
            <a:endParaRPr lang="en-US" sz="900" dirty="0">
              <a:solidFill>
                <a:schemeClr val="bg1"/>
              </a:solidFill>
              <a:latin typeface="Avenir LT Std 55 Roman" panose="020B0503020203020204" pitchFamily="34" charset="0"/>
            </a:endParaRPr>
          </a:p>
        </p:txBody>
      </p:sp>
      <p:sp>
        <p:nvSpPr>
          <p:cNvPr id="2" name="Title 1"/>
          <p:cNvSpPr>
            <a:spLocks noGrp="1"/>
          </p:cNvSpPr>
          <p:nvPr>
            <p:ph type="title"/>
          </p:nvPr>
        </p:nvSpPr>
        <p:spPr>
          <a:xfrm>
            <a:off x="685800" y="152680"/>
            <a:ext cx="6972300" cy="533120"/>
          </a:xfrm>
        </p:spPr>
        <p:txBody>
          <a:bodyPr>
            <a:normAutofit fontScale="90000"/>
          </a:bodyPr>
          <a:lstStyle/>
          <a:p>
            <a:pPr algn="l"/>
            <a:r>
              <a:rPr lang="en-US" dirty="0"/>
              <a:t>Problem Statement / Approach / Metrics</a:t>
            </a:r>
          </a:p>
        </p:txBody>
      </p:sp>
      <p:sp>
        <p:nvSpPr>
          <p:cNvPr id="13" name="TextBox 8">
            <a:extLst>
              <a:ext uri="{FF2B5EF4-FFF2-40B4-BE49-F238E27FC236}">
                <a16:creationId xmlns:a16="http://schemas.microsoft.com/office/drawing/2014/main" id="{C93894B4-FD31-40CA-995C-F67E626595C7}"/>
              </a:ext>
            </a:extLst>
          </p:cNvPr>
          <p:cNvSpPr txBox="1"/>
          <p:nvPr/>
        </p:nvSpPr>
        <p:spPr>
          <a:xfrm>
            <a:off x="4114800" y="4857750"/>
            <a:ext cx="3764952" cy="369332"/>
          </a:xfrm>
          <a:prstGeom prst="rect">
            <a:avLst/>
          </a:prstGeom>
          <a:noFill/>
        </p:spPr>
        <p:txBody>
          <a:bodyPr wrap="square" rtlCol="0">
            <a:spAutoFit/>
          </a:bodyPr>
          <a:lstStyle/>
          <a:p>
            <a:pPr algn="r"/>
            <a:r>
              <a:rPr lang="en-US" sz="900" dirty="0">
                <a:solidFill>
                  <a:schemeClr val="bg1"/>
                </a:solidFill>
                <a:latin typeface="Avenir LT Std 55 Roman" panose="020B0503020203020204" pitchFamily="34" charset="0"/>
              </a:rPr>
              <a:t>THE 40</a:t>
            </a:r>
            <a:r>
              <a:rPr lang="en-US" sz="900" baseline="30000" dirty="0">
                <a:solidFill>
                  <a:schemeClr val="bg1"/>
                </a:solidFill>
                <a:latin typeface="Avenir LT Std 55 Roman" panose="020B0503020203020204" pitchFamily="34" charset="0"/>
              </a:rPr>
              <a:t>TH</a:t>
            </a:r>
            <a:r>
              <a:rPr lang="en-US" sz="900" dirty="0">
                <a:solidFill>
                  <a:schemeClr val="bg1"/>
                </a:solidFill>
                <a:latin typeface="Avenir LT Std 55 Roman" panose="020B0503020203020204" pitchFamily="34" charset="0"/>
              </a:rPr>
              <a:t> INTERNATIONAL SYSTEM DYNAMICS CONFERENCE</a:t>
            </a:r>
          </a:p>
          <a:p>
            <a:pPr algn="r"/>
            <a:r>
              <a:rPr lang="en-US" sz="900" dirty="0">
                <a:solidFill>
                  <a:schemeClr val="bg1"/>
                </a:solidFill>
                <a:latin typeface="Avenir LT Std 55 Roman" panose="020B0503020203020204" pitchFamily="34" charset="0"/>
              </a:rPr>
              <a:t>Virtually everywhere!</a:t>
            </a:r>
          </a:p>
        </p:txBody>
      </p:sp>
      <p:sp>
        <p:nvSpPr>
          <p:cNvPr id="17" name="Retângulo 16">
            <a:extLst>
              <a:ext uri="{FF2B5EF4-FFF2-40B4-BE49-F238E27FC236}">
                <a16:creationId xmlns:a16="http://schemas.microsoft.com/office/drawing/2014/main" id="{E99FA53A-D705-494A-8412-36AEB6ABD20F}"/>
              </a:ext>
            </a:extLst>
          </p:cNvPr>
          <p:cNvSpPr/>
          <p:nvPr/>
        </p:nvSpPr>
        <p:spPr>
          <a:xfrm>
            <a:off x="1570789" y="4889585"/>
            <a:ext cx="1801061" cy="276999"/>
          </a:xfrm>
          <a:prstGeom prst="rect">
            <a:avLst/>
          </a:prstGeom>
        </p:spPr>
        <p:txBody>
          <a:bodyPr wrap="square">
            <a:spAutoFit/>
          </a:bodyPr>
          <a:lstStyle/>
          <a:p>
            <a:r>
              <a:rPr lang="en-US" sz="1200" dirty="0">
                <a:solidFill>
                  <a:srgbClr val="FFFFFF"/>
                </a:solidFill>
                <a:latin typeface="Arial" panose="020B0604020202020204" pitchFamily="34" charset="0"/>
              </a:rPr>
              <a:t>#isdc2022</a:t>
            </a:r>
            <a:endParaRPr lang="en-US" sz="1200" dirty="0"/>
          </a:p>
        </p:txBody>
      </p:sp>
      <p:pic>
        <p:nvPicPr>
          <p:cNvPr id="18" name="Google Shape;210;p28">
            <a:extLst>
              <a:ext uri="{FF2B5EF4-FFF2-40B4-BE49-F238E27FC236}">
                <a16:creationId xmlns:a16="http://schemas.microsoft.com/office/drawing/2014/main" id="{4CBD87F9-4642-4305-88AF-582437A4E487}"/>
              </a:ext>
            </a:extLst>
          </p:cNvPr>
          <p:cNvPicPr preferRelativeResize="0"/>
          <p:nvPr/>
        </p:nvPicPr>
        <p:blipFill>
          <a:blip r:embed="rId3">
            <a:alphaModFix/>
          </a:blip>
          <a:stretch>
            <a:fillRect/>
          </a:stretch>
        </p:blipFill>
        <p:spPr>
          <a:xfrm>
            <a:off x="1354146" y="4934661"/>
            <a:ext cx="216644" cy="183524"/>
          </a:xfrm>
          <a:prstGeom prst="rect">
            <a:avLst/>
          </a:prstGeom>
          <a:noFill/>
          <a:ln>
            <a:noFill/>
          </a:ln>
        </p:spPr>
      </p:pic>
      <p:pic>
        <p:nvPicPr>
          <p:cNvPr id="23" name="Picture 22" descr="A red and grey logo&#10;&#10;Description automatically generated">
            <a:extLst>
              <a:ext uri="{FF2B5EF4-FFF2-40B4-BE49-F238E27FC236}">
                <a16:creationId xmlns:a16="http://schemas.microsoft.com/office/drawing/2014/main" id="{5A47417E-0072-2AD7-FB5D-D2C2DDB28CF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02177" y="112659"/>
            <a:ext cx="643388" cy="481701"/>
          </a:xfrm>
          <a:prstGeom prst="rect">
            <a:avLst/>
          </a:prstGeom>
        </p:spPr>
      </p:pic>
      <p:grpSp>
        <p:nvGrpSpPr>
          <p:cNvPr id="6" name="Group 5">
            <a:extLst>
              <a:ext uri="{FF2B5EF4-FFF2-40B4-BE49-F238E27FC236}">
                <a16:creationId xmlns:a16="http://schemas.microsoft.com/office/drawing/2014/main" id="{19BD7A5F-AE75-42D4-4638-DCB3C83BBD37}"/>
              </a:ext>
            </a:extLst>
          </p:cNvPr>
          <p:cNvGrpSpPr/>
          <p:nvPr/>
        </p:nvGrpSpPr>
        <p:grpSpPr>
          <a:xfrm>
            <a:off x="0" y="4657189"/>
            <a:ext cx="9144000" cy="675443"/>
            <a:chOff x="0" y="4657189"/>
            <a:chExt cx="9144000" cy="675443"/>
          </a:xfrm>
        </p:grpSpPr>
        <p:grpSp>
          <p:nvGrpSpPr>
            <p:cNvPr id="7" name="Group 6">
              <a:extLst>
                <a:ext uri="{FF2B5EF4-FFF2-40B4-BE49-F238E27FC236}">
                  <a16:creationId xmlns:a16="http://schemas.microsoft.com/office/drawing/2014/main" id="{B1DEA943-7A49-30EF-0B59-C9DA1BEA705A}"/>
                </a:ext>
              </a:extLst>
            </p:cNvPr>
            <p:cNvGrpSpPr/>
            <p:nvPr/>
          </p:nvGrpSpPr>
          <p:grpSpPr>
            <a:xfrm>
              <a:off x="0" y="4657189"/>
              <a:ext cx="9144000" cy="675443"/>
              <a:chOff x="0" y="4657189"/>
              <a:chExt cx="9144000" cy="675443"/>
            </a:xfrm>
          </p:grpSpPr>
          <p:sp>
            <p:nvSpPr>
              <p:cNvPr id="25" name="Rectangle 4">
                <a:extLst>
                  <a:ext uri="{FF2B5EF4-FFF2-40B4-BE49-F238E27FC236}">
                    <a16:creationId xmlns:a16="http://schemas.microsoft.com/office/drawing/2014/main" id="{10C7684A-2E31-F4D1-4A00-367899DB6E5B}"/>
                  </a:ext>
                </a:extLst>
              </p:cNvPr>
              <p:cNvSpPr/>
              <p:nvPr/>
            </p:nvSpPr>
            <p:spPr>
              <a:xfrm>
                <a:off x="0" y="4657189"/>
                <a:ext cx="9144000" cy="530657"/>
              </a:xfrm>
              <a:prstGeom prst="roundRect">
                <a:avLst/>
              </a:prstGeom>
              <a:solidFill>
                <a:srgbClr val="343A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C4C4C4"/>
                  </a:solidFill>
                </a:endParaRPr>
              </a:p>
            </p:txBody>
          </p:sp>
          <p:sp>
            <p:nvSpPr>
              <p:cNvPr id="26" name="TextBox 25">
                <a:extLst>
                  <a:ext uri="{FF2B5EF4-FFF2-40B4-BE49-F238E27FC236}">
                    <a16:creationId xmlns:a16="http://schemas.microsoft.com/office/drawing/2014/main" id="{DE344E8C-6806-A102-1C0C-4E7425AB9BAC}"/>
                  </a:ext>
                </a:extLst>
              </p:cNvPr>
              <p:cNvSpPr txBox="1"/>
              <p:nvPr/>
            </p:nvSpPr>
            <p:spPr>
              <a:xfrm>
                <a:off x="2286000" y="4740101"/>
                <a:ext cx="5593752" cy="369332"/>
              </a:xfrm>
              <a:prstGeom prst="rect">
                <a:avLst/>
              </a:prstGeom>
              <a:noFill/>
            </p:spPr>
            <p:txBody>
              <a:bodyPr wrap="square" rtlCol="0">
                <a:spAutoFit/>
              </a:bodyPr>
              <a:lstStyle/>
              <a:p>
                <a:pPr algn="r"/>
                <a:r>
                  <a:rPr lang="en-US" sz="900" dirty="0">
                    <a:solidFill>
                      <a:schemeClr val="bg1"/>
                    </a:solidFill>
                    <a:latin typeface="Avenir LT Std 55 Roman" panose="020B0503020203020204" pitchFamily="34" charset="0"/>
                  </a:rPr>
                  <a:t>THE 43</a:t>
                </a:r>
                <a:r>
                  <a:rPr lang="en-US" sz="900" baseline="30000" dirty="0">
                    <a:solidFill>
                      <a:schemeClr val="bg1"/>
                    </a:solidFill>
                    <a:latin typeface="Avenir LT Std 55 Roman" panose="020B0503020203020204" pitchFamily="34" charset="0"/>
                  </a:rPr>
                  <a:t>RD</a:t>
                </a:r>
                <a:r>
                  <a:rPr lang="en-US" sz="900" dirty="0">
                    <a:solidFill>
                      <a:schemeClr val="bg1"/>
                    </a:solidFill>
                    <a:latin typeface="Avenir LT Std 55 Roman" panose="020B0503020203020204" pitchFamily="34" charset="0"/>
                  </a:rPr>
                  <a:t> INTERNATIONAL SYSTEM DYNAMICS CONFERENCE</a:t>
                </a:r>
              </a:p>
              <a:p>
                <a:pPr algn="r"/>
                <a:r>
                  <a:rPr lang="en-US" sz="900" dirty="0">
                    <a:solidFill>
                      <a:schemeClr val="bg1"/>
                    </a:solidFill>
                    <a:latin typeface="Avenir LT Std 55 Roman" panose="020B0503020203020204" pitchFamily="34" charset="0"/>
                  </a:rPr>
                  <a:t>Boston, Massachusetts, USA and Virtually</a:t>
                </a:r>
              </a:p>
            </p:txBody>
          </p:sp>
          <p:grpSp>
            <p:nvGrpSpPr>
              <p:cNvPr id="27" name="Group 26">
                <a:extLst>
                  <a:ext uri="{FF2B5EF4-FFF2-40B4-BE49-F238E27FC236}">
                    <a16:creationId xmlns:a16="http://schemas.microsoft.com/office/drawing/2014/main" id="{7F1A1C2C-FB40-2AC4-C387-5536FE74C953}"/>
                  </a:ext>
                </a:extLst>
              </p:cNvPr>
              <p:cNvGrpSpPr/>
              <p:nvPr/>
            </p:nvGrpSpPr>
            <p:grpSpPr>
              <a:xfrm>
                <a:off x="1378548" y="4686300"/>
                <a:ext cx="2107603" cy="646332"/>
                <a:chOff x="1378548" y="4686300"/>
                <a:chExt cx="2107603" cy="646332"/>
              </a:xfrm>
            </p:grpSpPr>
            <p:pic>
              <p:nvPicPr>
                <p:cNvPr id="28" name="Picture 2">
                  <a:extLst>
                    <a:ext uri="{FF2B5EF4-FFF2-40B4-BE49-F238E27FC236}">
                      <a16:creationId xmlns:a16="http://schemas.microsoft.com/office/drawing/2014/main" id="{E97CB200-BEDC-9553-97F3-265F1D4097D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78548" y="4691185"/>
                  <a:ext cx="2286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a:extLst>
                    <a:ext uri="{FF2B5EF4-FFF2-40B4-BE49-F238E27FC236}">
                      <a16:creationId xmlns:a16="http://schemas.microsoft.com/office/drawing/2014/main" id="{0E1EDD9F-1B40-7F93-6F63-7CA3A5FF425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57350" y="4686300"/>
                  <a:ext cx="228600" cy="228600"/>
                </a:xfrm>
                <a:prstGeom prst="rect">
                  <a:avLst/>
                </a:prstGeom>
                <a:noFill/>
                <a:extLst>
                  <a:ext uri="{909E8E84-426E-40DD-AFC4-6F175D3DCCD1}">
                    <a14:hiddenFill xmlns:a14="http://schemas.microsoft.com/office/drawing/2010/main">
                      <a:solidFill>
                        <a:srgbClr val="FFFFFF"/>
                      </a:solidFill>
                    </a14:hiddenFill>
                  </a:ext>
                </a:extLst>
              </p:spPr>
            </p:pic>
            <p:sp>
              <p:nvSpPr>
                <p:cNvPr id="30" name="Retângulo 9">
                  <a:extLst>
                    <a:ext uri="{FF2B5EF4-FFF2-40B4-BE49-F238E27FC236}">
                      <a16:creationId xmlns:a16="http://schemas.microsoft.com/office/drawing/2014/main" id="{109E9D9D-2718-2297-CB74-8AAD97216E10}"/>
                    </a:ext>
                  </a:extLst>
                </p:cNvPr>
                <p:cNvSpPr/>
                <p:nvPr/>
              </p:nvSpPr>
              <p:spPr>
                <a:xfrm>
                  <a:off x="1867047" y="4686301"/>
                  <a:ext cx="1619104" cy="646331"/>
                </a:xfrm>
                <a:prstGeom prst="rect">
                  <a:avLst/>
                </a:prstGeom>
              </p:spPr>
              <p:txBody>
                <a:bodyPr wrap="square">
                  <a:spAutoFit/>
                </a:bodyPr>
                <a:lstStyle/>
                <a:p>
                  <a:r>
                    <a:rPr lang="en-US" sz="1200" dirty="0">
                      <a:solidFill>
                        <a:srgbClr val="FFFFFF"/>
                      </a:solidFill>
                      <a:latin typeface="Arial" panose="020B0604020202020204" pitchFamily="34" charset="0"/>
                    </a:rPr>
                    <a:t>@</a:t>
                  </a:r>
                  <a:r>
                    <a:rPr lang="en-US" sz="1200" dirty="0" err="1">
                      <a:solidFill>
                        <a:srgbClr val="FFFFFF"/>
                      </a:solidFill>
                      <a:latin typeface="Arial" panose="020B0604020202020204" pitchFamily="34" charset="0"/>
                    </a:rPr>
                    <a:t>systemdynamics</a:t>
                  </a:r>
                  <a:r>
                    <a:rPr lang="en-US" sz="1200" dirty="0">
                      <a:solidFill>
                        <a:srgbClr val="FFFFFF"/>
                      </a:solidFill>
                      <a:latin typeface="Arial" panose="020B0604020202020204" pitchFamily="34" charset="0"/>
                    </a:rPr>
                    <a:t>_</a:t>
                  </a:r>
                  <a:endParaRPr lang="en-US" sz="1200" dirty="0"/>
                </a:p>
                <a:p>
                  <a:br>
                    <a:rPr lang="en-US" sz="1200" dirty="0"/>
                  </a:br>
                  <a:endParaRPr lang="en-US" sz="1200" dirty="0"/>
                </a:p>
              </p:txBody>
            </p:sp>
          </p:grpSp>
        </p:grpSp>
        <p:sp>
          <p:nvSpPr>
            <p:cNvPr id="8" name="Retângulo 15">
              <a:extLst>
                <a:ext uri="{FF2B5EF4-FFF2-40B4-BE49-F238E27FC236}">
                  <a16:creationId xmlns:a16="http://schemas.microsoft.com/office/drawing/2014/main" id="{D38F807B-AD64-666C-D529-AC1678E54C89}"/>
                </a:ext>
              </a:extLst>
            </p:cNvPr>
            <p:cNvSpPr/>
            <p:nvPr/>
          </p:nvSpPr>
          <p:spPr>
            <a:xfrm>
              <a:off x="1592726" y="4910847"/>
              <a:ext cx="1801061" cy="276999"/>
            </a:xfrm>
            <a:prstGeom prst="rect">
              <a:avLst/>
            </a:prstGeom>
          </p:spPr>
          <p:txBody>
            <a:bodyPr wrap="square">
              <a:spAutoFit/>
            </a:bodyPr>
            <a:lstStyle/>
            <a:p>
              <a:r>
                <a:rPr lang="en-US" sz="1200" dirty="0">
                  <a:solidFill>
                    <a:srgbClr val="FFFFFF"/>
                  </a:solidFill>
                  <a:latin typeface="Arial" panose="020B0604020202020204" pitchFamily="34" charset="0"/>
                </a:rPr>
                <a:t>#isdc2025</a:t>
              </a:r>
              <a:endParaRPr lang="en-US" sz="1200" dirty="0"/>
            </a:p>
          </p:txBody>
        </p:sp>
        <p:pic>
          <p:nvPicPr>
            <p:cNvPr id="24" name="Google Shape;210;p28">
              <a:extLst>
                <a:ext uri="{FF2B5EF4-FFF2-40B4-BE49-F238E27FC236}">
                  <a16:creationId xmlns:a16="http://schemas.microsoft.com/office/drawing/2014/main" id="{47AED24D-4C85-633B-FCB2-9F9604922CF6}"/>
                </a:ext>
              </a:extLst>
            </p:cNvPr>
            <p:cNvPicPr preferRelativeResize="0"/>
            <p:nvPr/>
          </p:nvPicPr>
          <p:blipFill>
            <a:blip r:embed="rId3">
              <a:alphaModFix/>
            </a:blip>
            <a:stretch>
              <a:fillRect/>
            </a:stretch>
          </p:blipFill>
          <p:spPr>
            <a:xfrm>
              <a:off x="1383556" y="4959976"/>
              <a:ext cx="216644" cy="183524"/>
            </a:xfrm>
            <a:prstGeom prst="rect">
              <a:avLst/>
            </a:prstGeom>
            <a:noFill/>
            <a:ln>
              <a:noFill/>
            </a:ln>
          </p:spPr>
        </p:pic>
      </p:grpSp>
      <p:graphicFrame>
        <p:nvGraphicFramePr>
          <p:cNvPr id="10" name="Table 9">
            <a:extLst>
              <a:ext uri="{FF2B5EF4-FFF2-40B4-BE49-F238E27FC236}">
                <a16:creationId xmlns:a16="http://schemas.microsoft.com/office/drawing/2014/main" id="{57936DE9-C707-8034-41DA-8E916E7724D0}"/>
              </a:ext>
            </a:extLst>
          </p:cNvPr>
          <p:cNvGraphicFramePr>
            <a:graphicFrameLocks noGrp="1"/>
          </p:cNvGraphicFramePr>
          <p:nvPr>
            <p:extLst>
              <p:ext uri="{D42A27DB-BD31-4B8C-83A1-F6EECF244321}">
                <p14:modId xmlns:p14="http://schemas.microsoft.com/office/powerpoint/2010/main" val="913726264"/>
              </p:ext>
            </p:extLst>
          </p:nvPr>
        </p:nvGraphicFramePr>
        <p:xfrm>
          <a:off x="6400800" y="810499"/>
          <a:ext cx="2366206" cy="3672840"/>
        </p:xfrm>
        <a:graphic>
          <a:graphicData uri="http://schemas.openxmlformats.org/drawingml/2006/table">
            <a:tbl>
              <a:tblPr firstRow="1" bandRow="1">
                <a:tableStyleId>{5C22544A-7EE6-4342-B048-85BDC9FD1C3A}</a:tableStyleId>
              </a:tblPr>
              <a:tblGrid>
                <a:gridCol w="2366206">
                  <a:extLst>
                    <a:ext uri="{9D8B030D-6E8A-4147-A177-3AD203B41FA5}">
                      <a16:colId xmlns:a16="http://schemas.microsoft.com/office/drawing/2014/main" val="966001370"/>
                    </a:ext>
                  </a:extLst>
                </a:gridCol>
              </a:tblGrid>
              <a:tr h="311669">
                <a:tc>
                  <a:txBody>
                    <a:bodyPr/>
                    <a:lstStyle/>
                    <a:p>
                      <a:pPr algn="ctr"/>
                      <a:r>
                        <a:rPr lang="en-US" sz="1600" dirty="0"/>
                        <a:t>Metrics</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4910897"/>
                  </a:ext>
                </a:extLst>
              </a:tr>
              <a:tr h="3352350">
                <a:tc>
                  <a:txBody>
                    <a:bodyPr/>
                    <a:lstStyle/>
                    <a:p>
                      <a:pPr algn="l"/>
                      <a:r>
                        <a:rPr lang="en-US" sz="1200" b="1" u="sng" dirty="0"/>
                        <a:t>Performance Metric *</a:t>
                      </a:r>
                    </a:p>
                    <a:p>
                      <a:pPr algn="l"/>
                      <a:r>
                        <a:rPr lang="en-US" sz="1200" dirty="0"/>
                        <a:t>= Volume over time or throughput</a:t>
                      </a:r>
                    </a:p>
                    <a:p>
                      <a:pPr algn="l"/>
                      <a:r>
                        <a:rPr lang="en-US" sz="1200" dirty="0"/>
                        <a:t>= Total Delivered / Initial</a:t>
                      </a:r>
                    </a:p>
                    <a:p>
                      <a:pPr algn="l"/>
                      <a:endParaRPr lang="en-US" sz="1200" b="1" u="sng" dirty="0"/>
                    </a:p>
                    <a:p>
                      <a:pPr algn="l"/>
                      <a:r>
                        <a:rPr lang="en-US" sz="1200" b="1" u="sng" dirty="0"/>
                        <a:t>Cost Metric *</a:t>
                      </a:r>
                    </a:p>
                    <a:p>
                      <a:pPr algn="l"/>
                      <a:r>
                        <a:rPr lang="en-US" sz="1200" dirty="0"/>
                        <a:t>= Delays in transit or latency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 </a:t>
                      </a:r>
                      <a:r>
                        <a:rPr lang="en-US" sz="1200" dirty="0" err="1"/>
                        <a:t>w</a:t>
                      </a:r>
                      <a:r>
                        <a:rPr lang="en-US" sz="1200" baseline="-25000" dirty="0" err="1"/>
                        <a:t>T</a:t>
                      </a:r>
                      <a:r>
                        <a:rPr lang="en-US" sz="1200" dirty="0"/>
                        <a:t> * Transport$ + </a:t>
                      </a:r>
                      <a:r>
                        <a:rPr lang="en-US" sz="1200" dirty="0" err="1"/>
                        <a:t>w</a:t>
                      </a:r>
                      <a:r>
                        <a:rPr lang="en-US" sz="1200" baseline="-25000" dirty="0" err="1"/>
                        <a:t>L</a:t>
                      </a:r>
                      <a:r>
                        <a:rPr lang="en-US" sz="1200" dirty="0"/>
                        <a:t>* Lost$</a:t>
                      </a:r>
                    </a:p>
                    <a:p>
                      <a:pPr algn="l"/>
                      <a:endParaRPr lang="en-US" sz="1200" dirty="0"/>
                    </a:p>
                    <a:p>
                      <a:pPr lvl="0" algn="l">
                        <a:buNone/>
                      </a:pPr>
                      <a:r>
                        <a:rPr lang="en-US" sz="1200" dirty="0"/>
                        <a:t>Where</a:t>
                      </a:r>
                    </a:p>
                    <a:p>
                      <a:pPr algn="l"/>
                      <a:r>
                        <a:rPr lang="en-US" sz="1200" dirty="0"/>
                        <a:t>  Transport$ = Transport / Initial</a:t>
                      </a:r>
                    </a:p>
                    <a:p>
                      <a:pPr algn="l"/>
                      <a:r>
                        <a:rPr lang="en-US" sz="1200" dirty="0"/>
                        <a:t>  Lost$ = Lost / Initial</a:t>
                      </a:r>
                    </a:p>
                    <a:p>
                      <a:pPr algn="l"/>
                      <a:endParaRPr lang="en-US" sz="1200" b="1" u="sng" dirty="0"/>
                    </a:p>
                    <a:p>
                      <a:pPr algn="l"/>
                      <a:r>
                        <a:rPr lang="en-US" sz="1200" b="1" u="sng" dirty="0"/>
                        <a:t>Unsold (“Metric”) *</a:t>
                      </a:r>
                    </a:p>
                    <a:p>
                      <a:pPr algn="l"/>
                      <a:r>
                        <a:rPr lang="en-US" sz="1200" dirty="0"/>
                        <a:t>Total Unsold / Initial</a:t>
                      </a:r>
                    </a:p>
                    <a:p>
                      <a:pPr algn="l"/>
                      <a:endParaRPr lang="en-US" sz="1200" dirty="0"/>
                    </a:p>
                    <a:p>
                      <a:pPr algn="l"/>
                      <a:r>
                        <a:rPr lang="en-US" sz="1200" b="1" dirty="0"/>
                        <a:t>Performance + Cost + Unsold = 1</a:t>
                      </a:r>
                    </a:p>
                    <a:p>
                      <a:pPr algn="l"/>
                      <a:r>
                        <a:rPr lang="en-US" sz="1200" dirty="0"/>
                        <a:t>                 </a:t>
                      </a:r>
                      <a:endParaRPr lang="en-US" sz="1200"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 All normalized fractions</a:t>
                      </a:r>
                    </a:p>
                  </a:txBody>
                  <a:tcPr marL="68580" marR="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52146133"/>
                  </a:ext>
                </a:extLst>
              </a:tr>
            </a:tbl>
          </a:graphicData>
        </a:graphic>
      </p:graphicFrame>
    </p:spTree>
    <p:extLst>
      <p:ext uri="{BB962C8B-B14F-4D97-AF65-F5344CB8AC3E}">
        <p14:creationId xmlns:p14="http://schemas.microsoft.com/office/powerpoint/2010/main" val="3750487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488589" y="4474518"/>
            <a:ext cx="884011" cy="230832"/>
          </a:xfrm>
          <a:prstGeom prst="rect">
            <a:avLst/>
          </a:prstGeom>
          <a:noFill/>
        </p:spPr>
        <p:txBody>
          <a:bodyPr wrap="square" rtlCol="0">
            <a:spAutoFit/>
          </a:bodyPr>
          <a:lstStyle/>
          <a:p>
            <a:r>
              <a:rPr lang="en-US" sz="900" dirty="0"/>
              <a:t>2:00-3:30</a:t>
            </a:r>
          </a:p>
        </p:txBody>
      </p:sp>
      <p:sp>
        <p:nvSpPr>
          <p:cNvPr id="11" name="Rectangle 4">
            <a:extLst>
              <a:ext uri="{FF2B5EF4-FFF2-40B4-BE49-F238E27FC236}">
                <a16:creationId xmlns:a16="http://schemas.microsoft.com/office/drawing/2014/main" id="{B017810F-BE0B-413F-B3C1-C7D48DC5FA11}"/>
              </a:ext>
            </a:extLst>
          </p:cNvPr>
          <p:cNvSpPr/>
          <p:nvPr/>
        </p:nvSpPr>
        <p:spPr>
          <a:xfrm>
            <a:off x="1371600" y="651511"/>
            <a:ext cx="6400800" cy="34289"/>
          </a:xfrm>
          <a:prstGeom prst="rect">
            <a:avLst/>
          </a:prstGeom>
          <a:solidFill>
            <a:srgbClr val="C4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itle 1">
            <a:extLst>
              <a:ext uri="{FF2B5EF4-FFF2-40B4-BE49-F238E27FC236}">
                <a16:creationId xmlns:a16="http://schemas.microsoft.com/office/drawing/2014/main" id="{C51684A8-180B-4CD5-A1DB-B170B1DBD096}"/>
              </a:ext>
            </a:extLst>
          </p:cNvPr>
          <p:cNvSpPr>
            <a:spLocks noGrp="1"/>
          </p:cNvSpPr>
          <p:nvPr>
            <p:ph type="title"/>
          </p:nvPr>
        </p:nvSpPr>
        <p:spPr>
          <a:xfrm>
            <a:off x="1485900" y="152680"/>
            <a:ext cx="6172200" cy="533120"/>
          </a:xfrm>
        </p:spPr>
        <p:txBody>
          <a:bodyPr>
            <a:normAutofit fontScale="90000"/>
          </a:bodyPr>
          <a:lstStyle/>
          <a:p>
            <a:pPr algn="l"/>
            <a:r>
              <a:rPr lang="en-US" dirty="0"/>
              <a:t>The Data / The Model</a:t>
            </a:r>
          </a:p>
        </p:txBody>
      </p:sp>
      <p:sp>
        <p:nvSpPr>
          <p:cNvPr id="17" name="TextBox 8">
            <a:extLst>
              <a:ext uri="{FF2B5EF4-FFF2-40B4-BE49-F238E27FC236}">
                <a16:creationId xmlns:a16="http://schemas.microsoft.com/office/drawing/2014/main" id="{EF89D6C9-EE25-4252-AE2E-A5B82F08DAB0}"/>
              </a:ext>
            </a:extLst>
          </p:cNvPr>
          <p:cNvSpPr txBox="1"/>
          <p:nvPr/>
        </p:nvSpPr>
        <p:spPr>
          <a:xfrm>
            <a:off x="4114800" y="4857750"/>
            <a:ext cx="3764952" cy="369332"/>
          </a:xfrm>
          <a:prstGeom prst="rect">
            <a:avLst/>
          </a:prstGeom>
          <a:noFill/>
        </p:spPr>
        <p:txBody>
          <a:bodyPr wrap="square" rtlCol="0">
            <a:spAutoFit/>
          </a:bodyPr>
          <a:lstStyle/>
          <a:p>
            <a:pPr algn="r"/>
            <a:r>
              <a:rPr lang="en-US" sz="900" dirty="0">
                <a:solidFill>
                  <a:schemeClr val="bg1"/>
                </a:solidFill>
                <a:latin typeface="Avenir LT Std 55 Roman" panose="020B0503020203020204" pitchFamily="34" charset="0"/>
              </a:rPr>
              <a:t>THE 40</a:t>
            </a:r>
            <a:r>
              <a:rPr lang="en-US" sz="900" baseline="30000" dirty="0">
                <a:solidFill>
                  <a:schemeClr val="bg1"/>
                </a:solidFill>
                <a:latin typeface="Avenir LT Std 55 Roman" panose="020B0503020203020204" pitchFamily="34" charset="0"/>
              </a:rPr>
              <a:t>TH</a:t>
            </a:r>
            <a:r>
              <a:rPr lang="en-US" sz="900" dirty="0">
                <a:solidFill>
                  <a:schemeClr val="bg1"/>
                </a:solidFill>
                <a:latin typeface="Avenir LT Std 55 Roman" panose="020B0503020203020204" pitchFamily="34" charset="0"/>
              </a:rPr>
              <a:t> INTERNATIONAL SYSTEM DYNAMICS CONFERENCE</a:t>
            </a:r>
          </a:p>
          <a:p>
            <a:pPr algn="r"/>
            <a:r>
              <a:rPr lang="en-US" sz="900" dirty="0">
                <a:solidFill>
                  <a:schemeClr val="bg1"/>
                </a:solidFill>
                <a:latin typeface="Avenir LT Std 55 Roman" panose="020B0503020203020204" pitchFamily="34" charset="0"/>
              </a:rPr>
              <a:t>Virtually everywhere!</a:t>
            </a:r>
          </a:p>
        </p:txBody>
      </p:sp>
      <p:sp>
        <p:nvSpPr>
          <p:cNvPr id="18" name="Retângulo 17">
            <a:extLst>
              <a:ext uri="{FF2B5EF4-FFF2-40B4-BE49-F238E27FC236}">
                <a16:creationId xmlns:a16="http://schemas.microsoft.com/office/drawing/2014/main" id="{D43276D6-3709-4B63-9753-817108CA070A}"/>
              </a:ext>
            </a:extLst>
          </p:cNvPr>
          <p:cNvSpPr/>
          <p:nvPr/>
        </p:nvSpPr>
        <p:spPr>
          <a:xfrm>
            <a:off x="1570789" y="4889585"/>
            <a:ext cx="1801061" cy="276999"/>
          </a:xfrm>
          <a:prstGeom prst="rect">
            <a:avLst/>
          </a:prstGeom>
        </p:spPr>
        <p:txBody>
          <a:bodyPr wrap="square">
            <a:spAutoFit/>
          </a:bodyPr>
          <a:lstStyle/>
          <a:p>
            <a:r>
              <a:rPr lang="en-US" sz="1200" dirty="0">
                <a:solidFill>
                  <a:srgbClr val="FFFFFF"/>
                </a:solidFill>
                <a:latin typeface="Arial" panose="020B0604020202020204" pitchFamily="34" charset="0"/>
              </a:rPr>
              <a:t>#isdc2022</a:t>
            </a:r>
            <a:endParaRPr lang="en-US" sz="1200" dirty="0"/>
          </a:p>
        </p:txBody>
      </p:sp>
      <p:pic>
        <p:nvPicPr>
          <p:cNvPr id="19" name="Google Shape;210;p28">
            <a:extLst>
              <a:ext uri="{FF2B5EF4-FFF2-40B4-BE49-F238E27FC236}">
                <a16:creationId xmlns:a16="http://schemas.microsoft.com/office/drawing/2014/main" id="{BC5C9611-D73A-44B3-A155-C8FAB0856C75}"/>
              </a:ext>
            </a:extLst>
          </p:cNvPr>
          <p:cNvPicPr preferRelativeResize="0"/>
          <p:nvPr/>
        </p:nvPicPr>
        <p:blipFill>
          <a:blip r:embed="rId3">
            <a:alphaModFix/>
          </a:blip>
          <a:stretch>
            <a:fillRect/>
          </a:stretch>
        </p:blipFill>
        <p:spPr>
          <a:xfrm>
            <a:off x="1354146" y="4934661"/>
            <a:ext cx="216644" cy="183524"/>
          </a:xfrm>
          <a:prstGeom prst="rect">
            <a:avLst/>
          </a:prstGeom>
          <a:noFill/>
          <a:ln>
            <a:noFill/>
          </a:ln>
        </p:spPr>
      </p:pic>
      <p:pic>
        <p:nvPicPr>
          <p:cNvPr id="20" name="Picture 19" descr="A red and grey logo&#10;&#10;Description automatically generated">
            <a:extLst>
              <a:ext uri="{FF2B5EF4-FFF2-40B4-BE49-F238E27FC236}">
                <a16:creationId xmlns:a16="http://schemas.microsoft.com/office/drawing/2014/main" id="{0D6C0C17-95E8-CA7E-BF1D-2F33BF8CFF7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02177" y="112659"/>
            <a:ext cx="643388" cy="481701"/>
          </a:xfrm>
          <a:prstGeom prst="rect">
            <a:avLst/>
          </a:prstGeom>
        </p:spPr>
      </p:pic>
      <p:grpSp>
        <p:nvGrpSpPr>
          <p:cNvPr id="13" name="Group 12">
            <a:extLst>
              <a:ext uri="{FF2B5EF4-FFF2-40B4-BE49-F238E27FC236}">
                <a16:creationId xmlns:a16="http://schemas.microsoft.com/office/drawing/2014/main" id="{E1B5C2B4-D9D1-6FBC-321C-8EFC659D506F}"/>
              </a:ext>
            </a:extLst>
          </p:cNvPr>
          <p:cNvGrpSpPr/>
          <p:nvPr/>
        </p:nvGrpSpPr>
        <p:grpSpPr>
          <a:xfrm>
            <a:off x="0" y="4657189"/>
            <a:ext cx="9144000" cy="675443"/>
            <a:chOff x="0" y="4657189"/>
            <a:chExt cx="9144000" cy="675443"/>
          </a:xfrm>
        </p:grpSpPr>
        <p:grpSp>
          <p:nvGrpSpPr>
            <p:cNvPr id="14" name="Group 13">
              <a:extLst>
                <a:ext uri="{FF2B5EF4-FFF2-40B4-BE49-F238E27FC236}">
                  <a16:creationId xmlns:a16="http://schemas.microsoft.com/office/drawing/2014/main" id="{0D93610E-C0A1-FFE7-6652-0EF9B4E7E432}"/>
                </a:ext>
              </a:extLst>
            </p:cNvPr>
            <p:cNvGrpSpPr/>
            <p:nvPr/>
          </p:nvGrpSpPr>
          <p:grpSpPr>
            <a:xfrm>
              <a:off x="0" y="4657189"/>
              <a:ext cx="9144000" cy="675443"/>
              <a:chOff x="0" y="4657189"/>
              <a:chExt cx="9144000" cy="675443"/>
            </a:xfrm>
          </p:grpSpPr>
          <p:sp>
            <p:nvSpPr>
              <p:cNvPr id="22" name="Rectangle 4">
                <a:extLst>
                  <a:ext uri="{FF2B5EF4-FFF2-40B4-BE49-F238E27FC236}">
                    <a16:creationId xmlns:a16="http://schemas.microsoft.com/office/drawing/2014/main" id="{7D2F3F83-15D8-4717-82F4-5466237FC4FE}"/>
                  </a:ext>
                </a:extLst>
              </p:cNvPr>
              <p:cNvSpPr/>
              <p:nvPr/>
            </p:nvSpPr>
            <p:spPr>
              <a:xfrm>
                <a:off x="0" y="4657189"/>
                <a:ext cx="9144000" cy="530657"/>
              </a:xfrm>
              <a:prstGeom prst="roundRect">
                <a:avLst/>
              </a:prstGeom>
              <a:solidFill>
                <a:srgbClr val="343A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C4C4C4"/>
                  </a:solidFill>
                </a:endParaRPr>
              </a:p>
            </p:txBody>
          </p:sp>
          <p:sp>
            <p:nvSpPr>
              <p:cNvPr id="23" name="TextBox 22">
                <a:extLst>
                  <a:ext uri="{FF2B5EF4-FFF2-40B4-BE49-F238E27FC236}">
                    <a16:creationId xmlns:a16="http://schemas.microsoft.com/office/drawing/2014/main" id="{5E6610D5-DDED-E662-C76B-F5B2AD3AB8D1}"/>
                  </a:ext>
                </a:extLst>
              </p:cNvPr>
              <p:cNvSpPr txBox="1"/>
              <p:nvPr/>
            </p:nvSpPr>
            <p:spPr>
              <a:xfrm>
                <a:off x="2286000" y="4740101"/>
                <a:ext cx="5593752" cy="369332"/>
              </a:xfrm>
              <a:prstGeom prst="rect">
                <a:avLst/>
              </a:prstGeom>
              <a:noFill/>
            </p:spPr>
            <p:txBody>
              <a:bodyPr wrap="square" rtlCol="0">
                <a:spAutoFit/>
              </a:bodyPr>
              <a:lstStyle/>
              <a:p>
                <a:pPr algn="r"/>
                <a:r>
                  <a:rPr lang="en-US" sz="900" dirty="0">
                    <a:solidFill>
                      <a:schemeClr val="bg1"/>
                    </a:solidFill>
                    <a:latin typeface="Avenir LT Std 55 Roman" panose="020B0503020203020204" pitchFamily="34" charset="0"/>
                  </a:rPr>
                  <a:t>THE 43</a:t>
                </a:r>
                <a:r>
                  <a:rPr lang="en-US" sz="900" baseline="30000" dirty="0">
                    <a:solidFill>
                      <a:schemeClr val="bg1"/>
                    </a:solidFill>
                    <a:latin typeface="Avenir LT Std 55 Roman" panose="020B0503020203020204" pitchFamily="34" charset="0"/>
                  </a:rPr>
                  <a:t>RD</a:t>
                </a:r>
                <a:r>
                  <a:rPr lang="en-US" sz="900" dirty="0">
                    <a:solidFill>
                      <a:schemeClr val="bg1"/>
                    </a:solidFill>
                    <a:latin typeface="Avenir LT Std 55 Roman" panose="020B0503020203020204" pitchFamily="34" charset="0"/>
                  </a:rPr>
                  <a:t> INTERNATIONAL SYSTEM DYNAMICS CONFERENCE</a:t>
                </a:r>
              </a:p>
              <a:p>
                <a:pPr algn="r"/>
                <a:r>
                  <a:rPr lang="en-US" sz="900" dirty="0">
                    <a:solidFill>
                      <a:schemeClr val="bg1"/>
                    </a:solidFill>
                    <a:latin typeface="Avenir LT Std 55 Roman" panose="020B0503020203020204" pitchFamily="34" charset="0"/>
                  </a:rPr>
                  <a:t>Boston, Massachusetts, USA and Virtually</a:t>
                </a:r>
              </a:p>
            </p:txBody>
          </p:sp>
          <p:grpSp>
            <p:nvGrpSpPr>
              <p:cNvPr id="24" name="Group 23">
                <a:extLst>
                  <a:ext uri="{FF2B5EF4-FFF2-40B4-BE49-F238E27FC236}">
                    <a16:creationId xmlns:a16="http://schemas.microsoft.com/office/drawing/2014/main" id="{9444FE65-4D61-2302-E4D0-93FF17D13CC4}"/>
                  </a:ext>
                </a:extLst>
              </p:cNvPr>
              <p:cNvGrpSpPr/>
              <p:nvPr/>
            </p:nvGrpSpPr>
            <p:grpSpPr>
              <a:xfrm>
                <a:off x="1378548" y="4686300"/>
                <a:ext cx="2107603" cy="646332"/>
                <a:chOff x="1378548" y="4686300"/>
                <a:chExt cx="2107603" cy="646332"/>
              </a:xfrm>
            </p:grpSpPr>
            <p:pic>
              <p:nvPicPr>
                <p:cNvPr id="25" name="Picture 2">
                  <a:extLst>
                    <a:ext uri="{FF2B5EF4-FFF2-40B4-BE49-F238E27FC236}">
                      <a16:creationId xmlns:a16="http://schemas.microsoft.com/office/drawing/2014/main" id="{81794B55-6B50-008C-1B84-921D21BD1AE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78548" y="4691185"/>
                  <a:ext cx="2286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a:extLst>
                    <a:ext uri="{FF2B5EF4-FFF2-40B4-BE49-F238E27FC236}">
                      <a16:creationId xmlns:a16="http://schemas.microsoft.com/office/drawing/2014/main" id="{5B072A9E-8159-241A-E3D0-3CD0093AE5E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57350" y="4686300"/>
                  <a:ext cx="228600" cy="228600"/>
                </a:xfrm>
                <a:prstGeom prst="rect">
                  <a:avLst/>
                </a:prstGeom>
                <a:noFill/>
                <a:extLst>
                  <a:ext uri="{909E8E84-426E-40DD-AFC4-6F175D3DCCD1}">
                    <a14:hiddenFill xmlns:a14="http://schemas.microsoft.com/office/drawing/2010/main">
                      <a:solidFill>
                        <a:srgbClr val="FFFFFF"/>
                      </a:solidFill>
                    </a14:hiddenFill>
                  </a:ext>
                </a:extLst>
              </p:spPr>
            </p:pic>
            <p:sp>
              <p:nvSpPr>
                <p:cNvPr id="27" name="Retângulo 9">
                  <a:extLst>
                    <a:ext uri="{FF2B5EF4-FFF2-40B4-BE49-F238E27FC236}">
                      <a16:creationId xmlns:a16="http://schemas.microsoft.com/office/drawing/2014/main" id="{69D19602-FFA5-6F24-9865-712AE38ABD64}"/>
                    </a:ext>
                  </a:extLst>
                </p:cNvPr>
                <p:cNvSpPr/>
                <p:nvPr/>
              </p:nvSpPr>
              <p:spPr>
                <a:xfrm>
                  <a:off x="1867047" y="4686301"/>
                  <a:ext cx="1619104" cy="646331"/>
                </a:xfrm>
                <a:prstGeom prst="rect">
                  <a:avLst/>
                </a:prstGeom>
              </p:spPr>
              <p:txBody>
                <a:bodyPr wrap="square">
                  <a:spAutoFit/>
                </a:bodyPr>
                <a:lstStyle/>
                <a:p>
                  <a:r>
                    <a:rPr lang="en-US" sz="1200" dirty="0">
                      <a:solidFill>
                        <a:srgbClr val="FFFFFF"/>
                      </a:solidFill>
                      <a:latin typeface="Arial" panose="020B0604020202020204" pitchFamily="34" charset="0"/>
                    </a:rPr>
                    <a:t>@</a:t>
                  </a:r>
                  <a:r>
                    <a:rPr lang="en-US" sz="1200" dirty="0" err="1">
                      <a:solidFill>
                        <a:srgbClr val="FFFFFF"/>
                      </a:solidFill>
                      <a:latin typeface="Arial" panose="020B0604020202020204" pitchFamily="34" charset="0"/>
                    </a:rPr>
                    <a:t>systemdynamics</a:t>
                  </a:r>
                  <a:r>
                    <a:rPr lang="en-US" sz="1200" dirty="0">
                      <a:solidFill>
                        <a:srgbClr val="FFFFFF"/>
                      </a:solidFill>
                      <a:latin typeface="Arial" panose="020B0604020202020204" pitchFamily="34" charset="0"/>
                    </a:rPr>
                    <a:t>_</a:t>
                  </a:r>
                  <a:endParaRPr lang="en-US" sz="1200" dirty="0"/>
                </a:p>
                <a:p>
                  <a:br>
                    <a:rPr lang="en-US" sz="1200" dirty="0"/>
                  </a:br>
                  <a:endParaRPr lang="en-US" sz="1200" dirty="0"/>
                </a:p>
              </p:txBody>
            </p:sp>
          </p:grpSp>
        </p:grpSp>
        <p:sp>
          <p:nvSpPr>
            <p:cNvPr id="15" name="Retângulo 15">
              <a:extLst>
                <a:ext uri="{FF2B5EF4-FFF2-40B4-BE49-F238E27FC236}">
                  <a16:creationId xmlns:a16="http://schemas.microsoft.com/office/drawing/2014/main" id="{13827F27-5D3C-5DD0-4182-96E963E1E7C6}"/>
                </a:ext>
              </a:extLst>
            </p:cNvPr>
            <p:cNvSpPr/>
            <p:nvPr/>
          </p:nvSpPr>
          <p:spPr>
            <a:xfrm>
              <a:off x="1592726" y="4910847"/>
              <a:ext cx="1801061" cy="276999"/>
            </a:xfrm>
            <a:prstGeom prst="rect">
              <a:avLst/>
            </a:prstGeom>
          </p:spPr>
          <p:txBody>
            <a:bodyPr wrap="square">
              <a:spAutoFit/>
            </a:bodyPr>
            <a:lstStyle/>
            <a:p>
              <a:r>
                <a:rPr lang="en-US" sz="1200" dirty="0">
                  <a:solidFill>
                    <a:srgbClr val="FFFFFF"/>
                  </a:solidFill>
                  <a:latin typeface="Arial" panose="020B0604020202020204" pitchFamily="34" charset="0"/>
                </a:rPr>
                <a:t>#isdc2025</a:t>
              </a:r>
              <a:endParaRPr lang="en-US" sz="1200" dirty="0"/>
            </a:p>
          </p:txBody>
        </p:sp>
        <p:pic>
          <p:nvPicPr>
            <p:cNvPr id="21" name="Google Shape;210;p28">
              <a:extLst>
                <a:ext uri="{FF2B5EF4-FFF2-40B4-BE49-F238E27FC236}">
                  <a16:creationId xmlns:a16="http://schemas.microsoft.com/office/drawing/2014/main" id="{7B8AC3C9-DCBA-C033-8F87-8C7C71F31D32}"/>
                </a:ext>
              </a:extLst>
            </p:cNvPr>
            <p:cNvPicPr preferRelativeResize="0"/>
            <p:nvPr/>
          </p:nvPicPr>
          <p:blipFill>
            <a:blip r:embed="rId3">
              <a:alphaModFix/>
            </a:blip>
            <a:stretch>
              <a:fillRect/>
            </a:stretch>
          </p:blipFill>
          <p:spPr>
            <a:xfrm>
              <a:off x="1383556" y="4959976"/>
              <a:ext cx="216644" cy="183524"/>
            </a:xfrm>
            <a:prstGeom prst="rect">
              <a:avLst/>
            </a:prstGeom>
            <a:noFill/>
            <a:ln>
              <a:noFill/>
            </a:ln>
          </p:spPr>
        </p:pic>
      </p:grpSp>
      <p:graphicFrame>
        <p:nvGraphicFramePr>
          <p:cNvPr id="36" name="Table 35">
            <a:extLst>
              <a:ext uri="{FF2B5EF4-FFF2-40B4-BE49-F238E27FC236}">
                <a16:creationId xmlns:a16="http://schemas.microsoft.com/office/drawing/2014/main" id="{25C3F2DA-DC17-545B-BC52-50357E3B8260}"/>
              </a:ext>
            </a:extLst>
          </p:cNvPr>
          <p:cNvGraphicFramePr>
            <a:graphicFrameLocks noGrp="1"/>
          </p:cNvGraphicFramePr>
          <p:nvPr>
            <p:extLst>
              <p:ext uri="{D42A27DB-BD31-4B8C-83A1-F6EECF244321}">
                <p14:modId xmlns:p14="http://schemas.microsoft.com/office/powerpoint/2010/main" val="3870645214"/>
              </p:ext>
            </p:extLst>
          </p:nvPr>
        </p:nvGraphicFramePr>
        <p:xfrm>
          <a:off x="212481" y="794360"/>
          <a:ext cx="3277398" cy="3650424"/>
        </p:xfrm>
        <a:graphic>
          <a:graphicData uri="http://schemas.openxmlformats.org/drawingml/2006/table">
            <a:tbl>
              <a:tblPr firstRow="1" bandRow="1">
                <a:tableStyleId>{5C22544A-7EE6-4342-B048-85BDC9FD1C3A}</a:tableStyleId>
              </a:tblPr>
              <a:tblGrid>
                <a:gridCol w="3277398">
                  <a:extLst>
                    <a:ext uri="{9D8B030D-6E8A-4147-A177-3AD203B41FA5}">
                      <a16:colId xmlns:a16="http://schemas.microsoft.com/office/drawing/2014/main" val="966001370"/>
                    </a:ext>
                  </a:extLst>
                </a:gridCol>
              </a:tblGrid>
              <a:tr h="317500">
                <a:tc>
                  <a:txBody>
                    <a:bodyPr/>
                    <a:lstStyle/>
                    <a:p>
                      <a:pPr algn="ctr"/>
                      <a:r>
                        <a:rPr lang="en-US" sz="1600" dirty="0"/>
                        <a:t>The Data</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4910897"/>
                  </a:ext>
                </a:extLst>
              </a:tr>
              <a:tr h="3332924">
                <a:tc>
                  <a:txBody>
                    <a:bodyPr/>
                    <a:lstStyle/>
                    <a:p>
                      <a:pPr algn="l"/>
                      <a:r>
                        <a:rPr lang="en-US" sz="1200" dirty="0"/>
                        <a:t>Matrix 1 = origin/product-to-destination assignment.  Matrix 2/4 = starting/ending points or “entrance/exit” ramps.  Matrix 3 = transport connections (on/off, weights, capacities, etc.) or “highways/paths”.  These are the “architecture”.</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52146133"/>
                  </a:ext>
                </a:extLst>
              </a:tr>
            </a:tbl>
          </a:graphicData>
        </a:graphic>
      </p:graphicFrame>
      <p:grpSp>
        <p:nvGrpSpPr>
          <p:cNvPr id="37" name="Group 36">
            <a:extLst>
              <a:ext uri="{FF2B5EF4-FFF2-40B4-BE49-F238E27FC236}">
                <a16:creationId xmlns:a16="http://schemas.microsoft.com/office/drawing/2014/main" id="{80BA6863-5ED6-D19C-E76A-C0D37D8C820B}"/>
              </a:ext>
            </a:extLst>
          </p:cNvPr>
          <p:cNvGrpSpPr/>
          <p:nvPr/>
        </p:nvGrpSpPr>
        <p:grpSpPr>
          <a:xfrm>
            <a:off x="600877" y="2173074"/>
            <a:ext cx="1049028" cy="1090485"/>
            <a:chOff x="497153" y="0"/>
            <a:chExt cx="2771181" cy="2710659"/>
          </a:xfrm>
        </p:grpSpPr>
        <p:pic>
          <p:nvPicPr>
            <p:cNvPr id="38" name="Picture 37">
              <a:extLst>
                <a:ext uri="{FF2B5EF4-FFF2-40B4-BE49-F238E27FC236}">
                  <a16:creationId xmlns:a16="http://schemas.microsoft.com/office/drawing/2014/main" id="{9736A41D-3E6D-8DEC-B159-53233AE54000}"/>
                </a:ext>
              </a:extLst>
            </p:cNvPr>
            <p:cNvPicPr>
              <a:picLocks noChangeAspect="1"/>
            </p:cNvPicPr>
            <p:nvPr/>
          </p:nvPicPr>
          <p:blipFill>
            <a:blip r:embed="rId7">
              <a:extLst>
                <a:ext uri="{28A0092B-C50C-407E-A947-70E740481C1C}">
                  <a14:useLocalDpi xmlns:a14="http://schemas.microsoft.com/office/drawing/2010/main" val="0"/>
                </a:ext>
              </a:extLst>
            </a:blip>
            <a:srcRect b="29808"/>
            <a:stretch>
              <a:fillRect/>
            </a:stretch>
          </p:blipFill>
          <p:spPr bwMode="auto">
            <a:xfrm>
              <a:off x="542260" y="0"/>
              <a:ext cx="2680969" cy="2428710"/>
            </a:xfrm>
            <a:prstGeom prst="rect">
              <a:avLst/>
            </a:prstGeom>
            <a:noFill/>
            <a:ln>
              <a:noFill/>
            </a:ln>
          </p:spPr>
        </p:pic>
        <p:sp>
          <p:nvSpPr>
            <p:cNvPr id="39" name="Text Box 1">
              <a:extLst>
                <a:ext uri="{FF2B5EF4-FFF2-40B4-BE49-F238E27FC236}">
                  <a16:creationId xmlns:a16="http://schemas.microsoft.com/office/drawing/2014/main" id="{E1A406BB-76CA-F9C9-6484-209DB15CD0C6}"/>
                </a:ext>
              </a:extLst>
            </p:cNvPr>
            <p:cNvSpPr txBox="1"/>
            <p:nvPr/>
          </p:nvSpPr>
          <p:spPr>
            <a:xfrm>
              <a:off x="497153" y="2452033"/>
              <a:ext cx="2771181" cy="258626"/>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noAutofit/>
            </a:bodyPr>
            <a:lstStyle/>
            <a:p>
              <a:pPr marL="0" marR="0" algn="ctr">
                <a:spcAft>
                  <a:spcPts val="1000"/>
                </a:spcAft>
              </a:pPr>
              <a:r>
                <a:rPr lang="en-US" sz="1000" i="1" kern="100"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Prod-to-Dest</a:t>
              </a:r>
              <a:endParaRPr lang="en-US" sz="6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40" name="Group 39">
            <a:extLst>
              <a:ext uri="{FF2B5EF4-FFF2-40B4-BE49-F238E27FC236}">
                <a16:creationId xmlns:a16="http://schemas.microsoft.com/office/drawing/2014/main" id="{82A24E8C-4221-DFD4-3279-DC7F27B44B6C}"/>
              </a:ext>
            </a:extLst>
          </p:cNvPr>
          <p:cNvGrpSpPr/>
          <p:nvPr/>
        </p:nvGrpSpPr>
        <p:grpSpPr>
          <a:xfrm>
            <a:off x="2013085" y="2456982"/>
            <a:ext cx="1278346" cy="874236"/>
            <a:chOff x="0" y="0"/>
            <a:chExt cx="2921861" cy="1904114"/>
          </a:xfrm>
        </p:grpSpPr>
        <p:pic>
          <p:nvPicPr>
            <p:cNvPr id="41" name="Picture 40">
              <a:extLst>
                <a:ext uri="{FF2B5EF4-FFF2-40B4-BE49-F238E27FC236}">
                  <a16:creationId xmlns:a16="http://schemas.microsoft.com/office/drawing/2014/main" id="{E0D05D2C-A3B0-D588-D984-E7562F2DCD84}"/>
                </a:ext>
              </a:extLst>
            </p:cNvPr>
            <p:cNvPicPr>
              <a:picLocks noChangeAspect="1"/>
            </p:cNvPicPr>
            <p:nvPr/>
          </p:nvPicPr>
          <p:blipFill>
            <a:blip r:embed="rId8">
              <a:extLst>
                <a:ext uri="{28A0092B-C50C-407E-A947-70E740481C1C}">
                  <a14:useLocalDpi xmlns:a14="http://schemas.microsoft.com/office/drawing/2010/main" val="0"/>
                </a:ext>
              </a:extLst>
            </a:blip>
            <a:srcRect r="21479" b="-12354"/>
            <a:stretch>
              <a:fillRect/>
            </a:stretch>
          </p:blipFill>
          <p:spPr bwMode="auto">
            <a:xfrm>
              <a:off x="0" y="0"/>
              <a:ext cx="2834082" cy="1626665"/>
            </a:xfrm>
            <a:prstGeom prst="rect">
              <a:avLst/>
            </a:prstGeom>
            <a:noFill/>
            <a:ln>
              <a:noFill/>
            </a:ln>
          </p:spPr>
        </p:pic>
        <p:sp>
          <p:nvSpPr>
            <p:cNvPr id="42" name="Text Box 1">
              <a:extLst>
                <a:ext uri="{FF2B5EF4-FFF2-40B4-BE49-F238E27FC236}">
                  <a16:creationId xmlns:a16="http://schemas.microsoft.com/office/drawing/2014/main" id="{0B539CC2-A038-12AD-1188-00018296F2C9}"/>
                </a:ext>
              </a:extLst>
            </p:cNvPr>
            <p:cNvSpPr txBox="1"/>
            <p:nvPr/>
          </p:nvSpPr>
          <p:spPr>
            <a:xfrm>
              <a:off x="0" y="1509395"/>
              <a:ext cx="2921861" cy="394719"/>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marL="0" marR="0" algn="ctr">
                <a:spcAft>
                  <a:spcPts val="1000"/>
                </a:spcAft>
              </a:pPr>
              <a:r>
                <a:rPr lang="en-US" sz="1000" i="1" kern="100"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Origin-to-Trans</a:t>
              </a:r>
              <a:endParaRPr lang="en-US" sz="6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43" name="Group 42">
            <a:extLst>
              <a:ext uri="{FF2B5EF4-FFF2-40B4-BE49-F238E27FC236}">
                <a16:creationId xmlns:a16="http://schemas.microsoft.com/office/drawing/2014/main" id="{8E1AE6C9-9963-0A39-C75A-63660CCB209C}"/>
              </a:ext>
            </a:extLst>
          </p:cNvPr>
          <p:cNvGrpSpPr/>
          <p:nvPr/>
        </p:nvGrpSpPr>
        <p:grpSpPr>
          <a:xfrm>
            <a:off x="2114938" y="3333080"/>
            <a:ext cx="1071166" cy="1098365"/>
            <a:chOff x="0" y="460840"/>
            <a:chExt cx="2006046" cy="2141519"/>
          </a:xfrm>
        </p:grpSpPr>
        <p:pic>
          <p:nvPicPr>
            <p:cNvPr id="44" name="Picture 43">
              <a:extLst>
                <a:ext uri="{FF2B5EF4-FFF2-40B4-BE49-F238E27FC236}">
                  <a16:creationId xmlns:a16="http://schemas.microsoft.com/office/drawing/2014/main" id="{BB884248-FE4F-77A2-7BCD-FD8BB2FFAB4C}"/>
                </a:ext>
              </a:extLst>
            </p:cNvPr>
            <p:cNvPicPr>
              <a:picLocks noChangeAspect="1"/>
            </p:cNvPicPr>
            <p:nvPr/>
          </p:nvPicPr>
          <p:blipFill>
            <a:blip r:embed="rId9">
              <a:extLst>
                <a:ext uri="{28A0092B-C50C-407E-A947-70E740481C1C}">
                  <a14:useLocalDpi xmlns:a14="http://schemas.microsoft.com/office/drawing/2010/main" val="0"/>
                </a:ext>
              </a:extLst>
            </a:blip>
            <a:srcRect t="1" b="29443"/>
            <a:stretch>
              <a:fillRect/>
            </a:stretch>
          </p:blipFill>
          <p:spPr bwMode="auto">
            <a:xfrm>
              <a:off x="0" y="460840"/>
              <a:ext cx="1971675" cy="1740591"/>
            </a:xfrm>
            <a:prstGeom prst="rect">
              <a:avLst/>
            </a:prstGeom>
            <a:noFill/>
            <a:ln>
              <a:noFill/>
            </a:ln>
          </p:spPr>
        </p:pic>
        <p:sp>
          <p:nvSpPr>
            <p:cNvPr id="45" name="Text Box 1">
              <a:extLst>
                <a:ext uri="{FF2B5EF4-FFF2-40B4-BE49-F238E27FC236}">
                  <a16:creationId xmlns:a16="http://schemas.microsoft.com/office/drawing/2014/main" id="{837D4F5F-168C-D6C4-CE6C-01B4984DAB9A}"/>
                </a:ext>
              </a:extLst>
            </p:cNvPr>
            <p:cNvSpPr txBox="1"/>
            <p:nvPr/>
          </p:nvSpPr>
          <p:spPr>
            <a:xfrm>
              <a:off x="34371" y="2233405"/>
              <a:ext cx="1971675" cy="368954"/>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spAutoFit/>
            </a:bodyPr>
            <a:lstStyle/>
            <a:p>
              <a:pPr marL="0" marR="0" algn="ctr">
                <a:spcAft>
                  <a:spcPts val="1000"/>
                </a:spcAft>
              </a:pPr>
              <a:r>
                <a:rPr lang="en-US" sz="1000" i="1" kern="100"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Trans-to-Dest </a:t>
              </a:r>
              <a:endParaRPr lang="en-US" sz="6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46" name="Group 45">
            <a:extLst>
              <a:ext uri="{FF2B5EF4-FFF2-40B4-BE49-F238E27FC236}">
                <a16:creationId xmlns:a16="http://schemas.microsoft.com/office/drawing/2014/main" id="{F2F791FC-502E-9CC7-B749-7CE45048FA39}"/>
              </a:ext>
            </a:extLst>
          </p:cNvPr>
          <p:cNvGrpSpPr/>
          <p:nvPr/>
        </p:nvGrpSpPr>
        <p:grpSpPr>
          <a:xfrm>
            <a:off x="413524" y="3335934"/>
            <a:ext cx="1421967" cy="987792"/>
            <a:chOff x="0" y="0"/>
            <a:chExt cx="3993988" cy="2681974"/>
          </a:xfrm>
        </p:grpSpPr>
        <p:pic>
          <p:nvPicPr>
            <p:cNvPr id="47" name="Picture 46">
              <a:extLst>
                <a:ext uri="{FF2B5EF4-FFF2-40B4-BE49-F238E27FC236}">
                  <a16:creationId xmlns:a16="http://schemas.microsoft.com/office/drawing/2014/main" id="{2AC339AA-7E2D-545E-868B-1C27AA744CD4}"/>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3983355" cy="2459355"/>
            </a:xfrm>
            <a:prstGeom prst="rect">
              <a:avLst/>
            </a:prstGeom>
            <a:noFill/>
            <a:ln>
              <a:noFill/>
            </a:ln>
          </p:spPr>
        </p:pic>
        <p:sp>
          <p:nvSpPr>
            <p:cNvPr id="48" name="Text Box 1">
              <a:extLst>
                <a:ext uri="{FF2B5EF4-FFF2-40B4-BE49-F238E27FC236}">
                  <a16:creationId xmlns:a16="http://schemas.microsoft.com/office/drawing/2014/main" id="{42986C5C-E6D7-DBB8-9312-7F781B9C908E}"/>
                </a:ext>
              </a:extLst>
            </p:cNvPr>
            <p:cNvSpPr txBox="1"/>
            <p:nvPr/>
          </p:nvSpPr>
          <p:spPr>
            <a:xfrm>
              <a:off x="10633" y="2498651"/>
              <a:ext cx="3983355" cy="183323"/>
            </a:xfrm>
            <a:prstGeom prst="rect">
              <a:avLst/>
            </a:prstGeom>
            <a:solidFill>
              <a:prstClr val="white"/>
            </a:solidFill>
            <a:ln>
              <a:noFill/>
            </a:ln>
          </p:spPr>
          <p:txBody>
            <a:bodyPr rot="0" spcFirstLastPara="0" vert="horz" wrap="square" lIns="0" tIns="0" rIns="0" bIns="0" numCol="1" spcCol="0" rtlCol="0" fromWordArt="0" anchor="t" anchorCtr="0" forceAA="0" compatLnSpc="1">
              <a:prstTxWarp prst="textNoShape">
                <a:avLst/>
              </a:prstTxWarp>
              <a:noAutofit/>
            </a:bodyPr>
            <a:lstStyle/>
            <a:p>
              <a:pPr marL="0" marR="0" algn="ctr">
                <a:spcAft>
                  <a:spcPts val="1000"/>
                </a:spcAft>
              </a:pPr>
              <a:r>
                <a:rPr lang="en-US" sz="1000" i="1" kern="100"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Trans-to-Trans</a:t>
              </a:r>
              <a:endParaRPr lang="en-US" sz="600" i="1" kern="100" dirty="0">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aphicFrame>
        <p:nvGraphicFramePr>
          <p:cNvPr id="51" name="Table 50">
            <a:extLst>
              <a:ext uri="{FF2B5EF4-FFF2-40B4-BE49-F238E27FC236}">
                <a16:creationId xmlns:a16="http://schemas.microsoft.com/office/drawing/2014/main" id="{D2A2EDAC-CF6F-CACE-D868-E6FC1D3B8C64}"/>
              </a:ext>
            </a:extLst>
          </p:cNvPr>
          <p:cNvGraphicFramePr>
            <a:graphicFrameLocks noGrp="1"/>
          </p:cNvGraphicFramePr>
          <p:nvPr>
            <p:extLst>
              <p:ext uri="{D42A27DB-BD31-4B8C-83A1-F6EECF244321}">
                <p14:modId xmlns:p14="http://schemas.microsoft.com/office/powerpoint/2010/main" val="2304296832"/>
              </p:ext>
            </p:extLst>
          </p:nvPr>
        </p:nvGraphicFramePr>
        <p:xfrm>
          <a:off x="3556565" y="784245"/>
          <a:ext cx="5390497" cy="3660155"/>
        </p:xfrm>
        <a:graphic>
          <a:graphicData uri="http://schemas.openxmlformats.org/drawingml/2006/table">
            <a:tbl>
              <a:tblPr firstRow="1" bandRow="1">
                <a:tableStyleId>{5C22544A-7EE6-4342-B048-85BDC9FD1C3A}</a:tableStyleId>
              </a:tblPr>
              <a:tblGrid>
                <a:gridCol w="5390497">
                  <a:extLst>
                    <a:ext uri="{9D8B030D-6E8A-4147-A177-3AD203B41FA5}">
                      <a16:colId xmlns:a16="http://schemas.microsoft.com/office/drawing/2014/main" val="966001370"/>
                    </a:ext>
                  </a:extLst>
                </a:gridCol>
              </a:tblGrid>
              <a:tr h="317500">
                <a:tc>
                  <a:txBody>
                    <a:bodyPr/>
                    <a:lstStyle/>
                    <a:p>
                      <a:pPr algn="ctr"/>
                      <a:r>
                        <a:rPr lang="en-US" sz="1600" dirty="0"/>
                        <a:t>The Model</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4910897"/>
                  </a:ext>
                </a:extLst>
              </a:tr>
              <a:tr h="3342655">
                <a:tc>
                  <a:txBody>
                    <a:bodyPr/>
                    <a:lstStyle/>
                    <a:p>
                      <a:pPr algn="l"/>
                      <a:r>
                        <a:rPr lang="en-US" sz="1200" dirty="0"/>
                        <a:t>Four stocks in the Main Module represent Product[P], Origin[O], Transport[T], Destination[D], and Lost (L).  All are subscripted for [P,O,T,D] to track Product.  If Product is in Transport too long, it is discarded in the Lost stock.  If Transport nodes where Origin enters the network are down, Total Unsold captures the amount that never ships as an opportunity cost.</a:t>
                      </a:r>
                      <a:endParaRPr lang="en-US" dirty="0"/>
                    </a:p>
                    <a:p>
                      <a:pPr lvl="0" algn="l">
                        <a:buNone/>
                      </a:pPr>
                      <a:endParaRPr lang="en-US" sz="1200" dirty="0"/>
                    </a:p>
                    <a:p>
                      <a:pPr lvl="0" algn="l">
                        <a:buNone/>
                      </a:pPr>
                      <a:r>
                        <a:rPr lang="en-US" sz="1200" dirty="0"/>
                        <a:t>Three Binomial distributions in the </a:t>
                      </a:r>
                    </a:p>
                    <a:p>
                      <a:pPr lvl="0" algn="l">
                        <a:buNone/>
                      </a:pPr>
                      <a:r>
                        <a:rPr lang="en-US" sz="1200" dirty="0"/>
                        <a:t>Failure Module have Probability (0-1),</a:t>
                      </a:r>
                      <a:endParaRPr lang="en-US" dirty="0"/>
                    </a:p>
                    <a:p>
                      <a:pPr lvl="0" algn="l">
                        <a:buNone/>
                      </a:pPr>
                      <a:r>
                        <a:rPr lang="en-US" sz="1200" dirty="0"/>
                        <a:t>Frequency, and Duration (in time steps)</a:t>
                      </a:r>
                    </a:p>
                    <a:p>
                      <a:pPr lvl="0" algn="l">
                        <a:buNone/>
                      </a:pPr>
                      <a:r>
                        <a:rPr lang="en-US" sz="1200" dirty="0"/>
                        <a:t>that create outages.  What we want to</a:t>
                      </a:r>
                    </a:p>
                    <a:p>
                      <a:pPr lvl="0" algn="l">
                        <a:buNone/>
                      </a:pPr>
                      <a:r>
                        <a:rPr lang="en-US" sz="1200" dirty="0"/>
                        <a:t>know is how sensitive are deliveries</a:t>
                      </a:r>
                    </a:p>
                    <a:p>
                      <a:pPr lvl="0" algn="l">
                        <a:buNone/>
                      </a:pPr>
                      <a:r>
                        <a:rPr lang="en-US" sz="1200" dirty="0"/>
                        <a:t>and cost to each of those parameters.</a:t>
                      </a:r>
                      <a:endParaRPr lang="en-US"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52146133"/>
                  </a:ext>
                </a:extLst>
              </a:tr>
            </a:tbl>
          </a:graphicData>
        </a:graphic>
      </p:graphicFrame>
      <p:grpSp>
        <p:nvGrpSpPr>
          <p:cNvPr id="57" name="Group 56">
            <a:extLst>
              <a:ext uri="{FF2B5EF4-FFF2-40B4-BE49-F238E27FC236}">
                <a16:creationId xmlns:a16="http://schemas.microsoft.com/office/drawing/2014/main" id="{DE2528CA-AA61-899E-393D-1CAA6E897D3C}"/>
              </a:ext>
            </a:extLst>
          </p:cNvPr>
          <p:cNvGrpSpPr/>
          <p:nvPr/>
        </p:nvGrpSpPr>
        <p:grpSpPr>
          <a:xfrm>
            <a:off x="3557492" y="3435778"/>
            <a:ext cx="2613917" cy="1030811"/>
            <a:chOff x="2414492" y="3996900"/>
            <a:chExt cx="2613917" cy="1030811"/>
          </a:xfrm>
        </p:grpSpPr>
        <p:sp>
          <p:nvSpPr>
            <p:cNvPr id="53" name="TextBox 52">
              <a:extLst>
                <a:ext uri="{FF2B5EF4-FFF2-40B4-BE49-F238E27FC236}">
                  <a16:creationId xmlns:a16="http://schemas.microsoft.com/office/drawing/2014/main" id="{EA3C01BB-BBEB-BF20-F8C4-711AB7EA8CBC}"/>
                </a:ext>
              </a:extLst>
            </p:cNvPr>
            <p:cNvSpPr txBox="1"/>
            <p:nvPr/>
          </p:nvSpPr>
          <p:spPr>
            <a:xfrm>
              <a:off x="3185576" y="4781490"/>
              <a:ext cx="1060869" cy="246221"/>
            </a:xfrm>
            <a:prstGeom prst="rect">
              <a:avLst/>
            </a:prstGeom>
            <a:noFill/>
          </p:spPr>
          <p:txBody>
            <a:bodyPr wrap="square">
              <a:spAutoFit/>
            </a:bodyPr>
            <a:lstStyle/>
            <a:p>
              <a:pPr algn="ctr"/>
              <a:r>
                <a:rPr lang="en-US" sz="1000" i="1" kern="100"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Failure Module</a:t>
              </a:r>
              <a:endParaRPr lang="en-US" sz="1000" dirty="0"/>
            </a:p>
          </p:txBody>
        </p:sp>
        <p:pic>
          <p:nvPicPr>
            <p:cNvPr id="55" name="Picture 54">
              <a:extLst>
                <a:ext uri="{FF2B5EF4-FFF2-40B4-BE49-F238E27FC236}">
                  <a16:creationId xmlns:a16="http://schemas.microsoft.com/office/drawing/2014/main" id="{DF1D58FF-3CF0-69B7-1BBF-00CFCA65B743}"/>
                </a:ext>
              </a:extLst>
            </p:cNvPr>
            <p:cNvPicPr>
              <a:picLocks noChangeAspect="1"/>
            </p:cNvPicPr>
            <p:nvPr/>
          </p:nvPicPr>
          <p:blipFill>
            <a:blip r:embed="rId11"/>
            <a:srcRect l="550" r="60061" b="60368"/>
            <a:stretch>
              <a:fillRect/>
            </a:stretch>
          </p:blipFill>
          <p:spPr>
            <a:xfrm>
              <a:off x="2414492" y="3996900"/>
              <a:ext cx="2613917" cy="785548"/>
            </a:xfrm>
            <a:prstGeom prst="rect">
              <a:avLst/>
            </a:prstGeom>
          </p:spPr>
        </p:pic>
      </p:grpSp>
      <p:grpSp>
        <p:nvGrpSpPr>
          <p:cNvPr id="58" name="Group 57">
            <a:extLst>
              <a:ext uri="{FF2B5EF4-FFF2-40B4-BE49-F238E27FC236}">
                <a16:creationId xmlns:a16="http://schemas.microsoft.com/office/drawing/2014/main" id="{9660F1D9-3F0B-18BF-77DD-9A1D94061286}"/>
              </a:ext>
            </a:extLst>
          </p:cNvPr>
          <p:cNvGrpSpPr/>
          <p:nvPr/>
        </p:nvGrpSpPr>
        <p:grpSpPr>
          <a:xfrm>
            <a:off x="6151491" y="1882070"/>
            <a:ext cx="2780297" cy="2629517"/>
            <a:chOff x="4583529" y="1489112"/>
            <a:chExt cx="2531183" cy="2440597"/>
          </a:xfrm>
        </p:grpSpPr>
        <p:sp>
          <p:nvSpPr>
            <p:cNvPr id="52" name="TextBox 51">
              <a:extLst>
                <a:ext uri="{FF2B5EF4-FFF2-40B4-BE49-F238E27FC236}">
                  <a16:creationId xmlns:a16="http://schemas.microsoft.com/office/drawing/2014/main" id="{C8AC9434-B822-DC79-AF9D-F1E6626A36A5}"/>
                </a:ext>
              </a:extLst>
            </p:cNvPr>
            <p:cNvSpPr txBox="1"/>
            <p:nvPr/>
          </p:nvSpPr>
          <p:spPr>
            <a:xfrm>
              <a:off x="5251334" y="3683488"/>
              <a:ext cx="1554480" cy="246221"/>
            </a:xfrm>
            <a:prstGeom prst="rect">
              <a:avLst/>
            </a:prstGeom>
            <a:noFill/>
          </p:spPr>
          <p:txBody>
            <a:bodyPr wrap="square">
              <a:spAutoFit/>
            </a:bodyPr>
            <a:lstStyle/>
            <a:p>
              <a:pPr algn="ctr"/>
              <a:r>
                <a:rPr lang="en-US" sz="1000" i="1" kern="100"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Main Stock/Flow Module</a:t>
              </a:r>
              <a:endParaRPr lang="en-US" sz="1000" dirty="0"/>
            </a:p>
          </p:txBody>
        </p:sp>
        <p:pic>
          <p:nvPicPr>
            <p:cNvPr id="56" name="Picture 55">
              <a:extLst>
                <a:ext uri="{FF2B5EF4-FFF2-40B4-BE49-F238E27FC236}">
                  <a16:creationId xmlns:a16="http://schemas.microsoft.com/office/drawing/2014/main" id="{5A013624-4B7B-67A5-F7A5-CFE11318681D}"/>
                </a:ext>
              </a:extLst>
            </p:cNvPr>
            <p:cNvPicPr>
              <a:picLocks noChangeAspect="1"/>
            </p:cNvPicPr>
            <p:nvPr/>
          </p:nvPicPr>
          <p:blipFill>
            <a:blip r:embed="rId12"/>
            <a:srcRect l="411" t="825" r="60254" b="60472"/>
            <a:stretch>
              <a:fillRect/>
            </a:stretch>
          </p:blipFill>
          <p:spPr>
            <a:xfrm>
              <a:off x="4583529" y="1489112"/>
              <a:ext cx="2531183" cy="2212904"/>
            </a:xfrm>
            <a:prstGeom prst="rect">
              <a:avLst/>
            </a:prstGeom>
          </p:spPr>
        </p:pic>
      </p:grpSp>
      <p:sp>
        <p:nvSpPr>
          <p:cNvPr id="2" name="TextBox 1">
            <a:extLst>
              <a:ext uri="{FF2B5EF4-FFF2-40B4-BE49-F238E27FC236}">
                <a16:creationId xmlns:a16="http://schemas.microsoft.com/office/drawing/2014/main" id="{E2DD33D1-224B-103F-7A9B-637047774D8E}"/>
              </a:ext>
            </a:extLst>
          </p:cNvPr>
          <p:cNvSpPr txBox="1"/>
          <p:nvPr/>
        </p:nvSpPr>
        <p:spPr>
          <a:xfrm>
            <a:off x="1027564" y="2517580"/>
            <a:ext cx="301686" cy="369332"/>
          </a:xfrm>
          <a:prstGeom prst="rect">
            <a:avLst/>
          </a:prstGeom>
          <a:noFill/>
        </p:spPr>
        <p:txBody>
          <a:bodyPr wrap="none" rtlCol="0">
            <a:spAutoFit/>
          </a:bodyPr>
          <a:lstStyle/>
          <a:p>
            <a:r>
              <a:rPr lang="en-US" dirty="0"/>
              <a:t>1</a:t>
            </a:r>
          </a:p>
        </p:txBody>
      </p:sp>
      <p:sp>
        <p:nvSpPr>
          <p:cNvPr id="3" name="TextBox 2">
            <a:extLst>
              <a:ext uri="{FF2B5EF4-FFF2-40B4-BE49-F238E27FC236}">
                <a16:creationId xmlns:a16="http://schemas.microsoft.com/office/drawing/2014/main" id="{F971ABBC-2F95-185F-5ACD-CD9621E5A707}"/>
              </a:ext>
            </a:extLst>
          </p:cNvPr>
          <p:cNvSpPr txBox="1"/>
          <p:nvPr/>
        </p:nvSpPr>
        <p:spPr>
          <a:xfrm>
            <a:off x="2514600" y="2702246"/>
            <a:ext cx="301686" cy="369332"/>
          </a:xfrm>
          <a:prstGeom prst="rect">
            <a:avLst/>
          </a:prstGeom>
          <a:noFill/>
        </p:spPr>
        <p:txBody>
          <a:bodyPr wrap="none" rtlCol="0">
            <a:spAutoFit/>
          </a:bodyPr>
          <a:lstStyle/>
          <a:p>
            <a:r>
              <a:rPr lang="en-US" dirty="0"/>
              <a:t>2</a:t>
            </a:r>
          </a:p>
        </p:txBody>
      </p:sp>
      <p:sp>
        <p:nvSpPr>
          <p:cNvPr id="5" name="TextBox 4">
            <a:extLst>
              <a:ext uri="{FF2B5EF4-FFF2-40B4-BE49-F238E27FC236}">
                <a16:creationId xmlns:a16="http://schemas.microsoft.com/office/drawing/2014/main" id="{9AF445CB-C97C-9E75-6037-94A55BF9E5CA}"/>
              </a:ext>
            </a:extLst>
          </p:cNvPr>
          <p:cNvSpPr txBox="1"/>
          <p:nvPr/>
        </p:nvSpPr>
        <p:spPr>
          <a:xfrm>
            <a:off x="1066800" y="3722567"/>
            <a:ext cx="372218" cy="369332"/>
          </a:xfrm>
          <a:prstGeom prst="rect">
            <a:avLst/>
          </a:prstGeom>
          <a:noFill/>
        </p:spPr>
        <p:txBody>
          <a:bodyPr wrap="square" rtlCol="0">
            <a:spAutoFit/>
          </a:bodyPr>
          <a:lstStyle/>
          <a:p>
            <a:r>
              <a:rPr lang="en-US" dirty="0"/>
              <a:t>3</a:t>
            </a:r>
          </a:p>
        </p:txBody>
      </p:sp>
      <p:sp>
        <p:nvSpPr>
          <p:cNvPr id="6" name="TextBox 5">
            <a:extLst>
              <a:ext uri="{FF2B5EF4-FFF2-40B4-BE49-F238E27FC236}">
                <a16:creationId xmlns:a16="http://schemas.microsoft.com/office/drawing/2014/main" id="{D8EAB4AE-F15B-F17A-8C8F-2B3134BA5B83}"/>
              </a:ext>
            </a:extLst>
          </p:cNvPr>
          <p:cNvSpPr txBox="1"/>
          <p:nvPr/>
        </p:nvSpPr>
        <p:spPr>
          <a:xfrm>
            <a:off x="2593751" y="3727762"/>
            <a:ext cx="372218" cy="369332"/>
          </a:xfrm>
          <a:prstGeom prst="rect">
            <a:avLst/>
          </a:prstGeom>
          <a:noFill/>
        </p:spPr>
        <p:txBody>
          <a:bodyPr wrap="square" rtlCol="0">
            <a:spAutoFit/>
          </a:bodyPr>
          <a:lstStyle/>
          <a:p>
            <a:r>
              <a:rPr lang="en-US" dirty="0"/>
              <a:t>4</a:t>
            </a:r>
          </a:p>
        </p:txBody>
      </p:sp>
    </p:spTree>
    <p:extLst>
      <p:ext uri="{BB962C8B-B14F-4D97-AF65-F5344CB8AC3E}">
        <p14:creationId xmlns:p14="http://schemas.microsoft.com/office/powerpoint/2010/main" val="42027698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488589" y="4474518"/>
            <a:ext cx="884011" cy="230832"/>
          </a:xfrm>
          <a:prstGeom prst="rect">
            <a:avLst/>
          </a:prstGeom>
          <a:noFill/>
        </p:spPr>
        <p:txBody>
          <a:bodyPr wrap="square" rtlCol="0">
            <a:spAutoFit/>
          </a:bodyPr>
          <a:lstStyle/>
          <a:p>
            <a:r>
              <a:rPr lang="en-US" sz="900" dirty="0"/>
              <a:t>3:30-5:30</a:t>
            </a:r>
          </a:p>
        </p:txBody>
      </p:sp>
      <p:sp>
        <p:nvSpPr>
          <p:cNvPr id="11" name="Rectangle 4">
            <a:extLst>
              <a:ext uri="{FF2B5EF4-FFF2-40B4-BE49-F238E27FC236}">
                <a16:creationId xmlns:a16="http://schemas.microsoft.com/office/drawing/2014/main" id="{B017810F-BE0B-413F-B3C1-C7D48DC5FA11}"/>
              </a:ext>
            </a:extLst>
          </p:cNvPr>
          <p:cNvSpPr/>
          <p:nvPr/>
        </p:nvSpPr>
        <p:spPr>
          <a:xfrm>
            <a:off x="1371600" y="651511"/>
            <a:ext cx="6400800" cy="34289"/>
          </a:xfrm>
          <a:prstGeom prst="rect">
            <a:avLst/>
          </a:prstGeom>
          <a:solidFill>
            <a:srgbClr val="C4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itle 1">
            <a:extLst>
              <a:ext uri="{FF2B5EF4-FFF2-40B4-BE49-F238E27FC236}">
                <a16:creationId xmlns:a16="http://schemas.microsoft.com/office/drawing/2014/main" id="{C51684A8-180B-4CD5-A1DB-B170B1DBD096}"/>
              </a:ext>
            </a:extLst>
          </p:cNvPr>
          <p:cNvSpPr>
            <a:spLocks noGrp="1"/>
          </p:cNvSpPr>
          <p:nvPr>
            <p:ph type="title"/>
          </p:nvPr>
        </p:nvSpPr>
        <p:spPr>
          <a:xfrm>
            <a:off x="1485900" y="152680"/>
            <a:ext cx="6172200" cy="533120"/>
          </a:xfrm>
        </p:spPr>
        <p:txBody>
          <a:bodyPr>
            <a:normAutofit fontScale="90000"/>
          </a:bodyPr>
          <a:lstStyle/>
          <a:p>
            <a:pPr algn="l"/>
            <a:r>
              <a:rPr lang="en-US" dirty="0"/>
              <a:t>Sensitivity / Optimization</a:t>
            </a:r>
          </a:p>
        </p:txBody>
      </p:sp>
      <p:sp>
        <p:nvSpPr>
          <p:cNvPr id="17" name="TextBox 8">
            <a:extLst>
              <a:ext uri="{FF2B5EF4-FFF2-40B4-BE49-F238E27FC236}">
                <a16:creationId xmlns:a16="http://schemas.microsoft.com/office/drawing/2014/main" id="{EF89D6C9-EE25-4252-AE2E-A5B82F08DAB0}"/>
              </a:ext>
            </a:extLst>
          </p:cNvPr>
          <p:cNvSpPr txBox="1"/>
          <p:nvPr/>
        </p:nvSpPr>
        <p:spPr>
          <a:xfrm>
            <a:off x="4114800" y="4857750"/>
            <a:ext cx="3764952" cy="369332"/>
          </a:xfrm>
          <a:prstGeom prst="rect">
            <a:avLst/>
          </a:prstGeom>
          <a:noFill/>
        </p:spPr>
        <p:txBody>
          <a:bodyPr wrap="square" rtlCol="0">
            <a:spAutoFit/>
          </a:bodyPr>
          <a:lstStyle/>
          <a:p>
            <a:pPr algn="r"/>
            <a:r>
              <a:rPr lang="en-US" sz="900" dirty="0">
                <a:solidFill>
                  <a:schemeClr val="bg1"/>
                </a:solidFill>
                <a:latin typeface="Avenir LT Std 55 Roman" panose="020B0503020203020204" pitchFamily="34" charset="0"/>
              </a:rPr>
              <a:t>THE 40</a:t>
            </a:r>
            <a:r>
              <a:rPr lang="en-US" sz="900" baseline="30000" dirty="0">
                <a:solidFill>
                  <a:schemeClr val="bg1"/>
                </a:solidFill>
                <a:latin typeface="Avenir LT Std 55 Roman" panose="020B0503020203020204" pitchFamily="34" charset="0"/>
              </a:rPr>
              <a:t>TH</a:t>
            </a:r>
            <a:r>
              <a:rPr lang="en-US" sz="900" dirty="0">
                <a:solidFill>
                  <a:schemeClr val="bg1"/>
                </a:solidFill>
                <a:latin typeface="Avenir LT Std 55 Roman" panose="020B0503020203020204" pitchFamily="34" charset="0"/>
              </a:rPr>
              <a:t> INTERNATIONAL SYSTEM DYNAMICS CONFERENCE</a:t>
            </a:r>
          </a:p>
          <a:p>
            <a:pPr algn="r"/>
            <a:r>
              <a:rPr lang="en-US" sz="900" dirty="0">
                <a:solidFill>
                  <a:schemeClr val="bg1"/>
                </a:solidFill>
                <a:latin typeface="Avenir LT Std 55 Roman" panose="020B0503020203020204" pitchFamily="34" charset="0"/>
              </a:rPr>
              <a:t>Virtually everywhere!</a:t>
            </a:r>
          </a:p>
        </p:txBody>
      </p:sp>
      <p:sp>
        <p:nvSpPr>
          <p:cNvPr id="18" name="Retângulo 17">
            <a:extLst>
              <a:ext uri="{FF2B5EF4-FFF2-40B4-BE49-F238E27FC236}">
                <a16:creationId xmlns:a16="http://schemas.microsoft.com/office/drawing/2014/main" id="{D43276D6-3709-4B63-9753-817108CA070A}"/>
              </a:ext>
            </a:extLst>
          </p:cNvPr>
          <p:cNvSpPr/>
          <p:nvPr/>
        </p:nvSpPr>
        <p:spPr>
          <a:xfrm>
            <a:off x="1570789" y="4889585"/>
            <a:ext cx="1801061" cy="276999"/>
          </a:xfrm>
          <a:prstGeom prst="rect">
            <a:avLst/>
          </a:prstGeom>
        </p:spPr>
        <p:txBody>
          <a:bodyPr wrap="square">
            <a:spAutoFit/>
          </a:bodyPr>
          <a:lstStyle/>
          <a:p>
            <a:r>
              <a:rPr lang="en-US" sz="1200" dirty="0">
                <a:solidFill>
                  <a:srgbClr val="FFFFFF"/>
                </a:solidFill>
                <a:latin typeface="Arial" panose="020B0604020202020204" pitchFamily="34" charset="0"/>
              </a:rPr>
              <a:t>#isdc2022</a:t>
            </a:r>
            <a:endParaRPr lang="en-US" sz="1200" dirty="0"/>
          </a:p>
        </p:txBody>
      </p:sp>
      <p:pic>
        <p:nvPicPr>
          <p:cNvPr id="19" name="Google Shape;210;p28">
            <a:extLst>
              <a:ext uri="{FF2B5EF4-FFF2-40B4-BE49-F238E27FC236}">
                <a16:creationId xmlns:a16="http://schemas.microsoft.com/office/drawing/2014/main" id="{BC5C9611-D73A-44B3-A155-C8FAB0856C75}"/>
              </a:ext>
            </a:extLst>
          </p:cNvPr>
          <p:cNvPicPr preferRelativeResize="0"/>
          <p:nvPr/>
        </p:nvPicPr>
        <p:blipFill>
          <a:blip r:embed="rId3">
            <a:alphaModFix/>
          </a:blip>
          <a:stretch>
            <a:fillRect/>
          </a:stretch>
        </p:blipFill>
        <p:spPr>
          <a:xfrm>
            <a:off x="1354146" y="4934661"/>
            <a:ext cx="216644" cy="183524"/>
          </a:xfrm>
          <a:prstGeom prst="rect">
            <a:avLst/>
          </a:prstGeom>
          <a:noFill/>
          <a:ln>
            <a:noFill/>
          </a:ln>
        </p:spPr>
      </p:pic>
      <p:pic>
        <p:nvPicPr>
          <p:cNvPr id="20" name="Picture 19" descr="A red and grey logo&#10;&#10;Description automatically generated">
            <a:extLst>
              <a:ext uri="{FF2B5EF4-FFF2-40B4-BE49-F238E27FC236}">
                <a16:creationId xmlns:a16="http://schemas.microsoft.com/office/drawing/2014/main" id="{0D6C0C17-95E8-CA7E-BF1D-2F33BF8CFF7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02177" y="112659"/>
            <a:ext cx="643388" cy="481701"/>
          </a:xfrm>
          <a:prstGeom prst="rect">
            <a:avLst/>
          </a:prstGeom>
        </p:spPr>
      </p:pic>
      <p:grpSp>
        <p:nvGrpSpPr>
          <p:cNvPr id="13" name="Group 12">
            <a:extLst>
              <a:ext uri="{FF2B5EF4-FFF2-40B4-BE49-F238E27FC236}">
                <a16:creationId xmlns:a16="http://schemas.microsoft.com/office/drawing/2014/main" id="{E1B5C2B4-D9D1-6FBC-321C-8EFC659D506F}"/>
              </a:ext>
            </a:extLst>
          </p:cNvPr>
          <p:cNvGrpSpPr/>
          <p:nvPr/>
        </p:nvGrpSpPr>
        <p:grpSpPr>
          <a:xfrm>
            <a:off x="0" y="4657189"/>
            <a:ext cx="9144000" cy="675443"/>
            <a:chOff x="0" y="4657189"/>
            <a:chExt cx="9144000" cy="675443"/>
          </a:xfrm>
        </p:grpSpPr>
        <p:grpSp>
          <p:nvGrpSpPr>
            <p:cNvPr id="14" name="Group 13">
              <a:extLst>
                <a:ext uri="{FF2B5EF4-FFF2-40B4-BE49-F238E27FC236}">
                  <a16:creationId xmlns:a16="http://schemas.microsoft.com/office/drawing/2014/main" id="{0D93610E-C0A1-FFE7-6652-0EF9B4E7E432}"/>
                </a:ext>
              </a:extLst>
            </p:cNvPr>
            <p:cNvGrpSpPr/>
            <p:nvPr/>
          </p:nvGrpSpPr>
          <p:grpSpPr>
            <a:xfrm>
              <a:off x="0" y="4657189"/>
              <a:ext cx="9144000" cy="675443"/>
              <a:chOff x="0" y="4657189"/>
              <a:chExt cx="9144000" cy="675443"/>
            </a:xfrm>
          </p:grpSpPr>
          <p:sp>
            <p:nvSpPr>
              <p:cNvPr id="22" name="Rectangle 4">
                <a:extLst>
                  <a:ext uri="{FF2B5EF4-FFF2-40B4-BE49-F238E27FC236}">
                    <a16:creationId xmlns:a16="http://schemas.microsoft.com/office/drawing/2014/main" id="{7D2F3F83-15D8-4717-82F4-5466237FC4FE}"/>
                  </a:ext>
                </a:extLst>
              </p:cNvPr>
              <p:cNvSpPr/>
              <p:nvPr/>
            </p:nvSpPr>
            <p:spPr>
              <a:xfrm>
                <a:off x="0" y="4657189"/>
                <a:ext cx="9144000" cy="530657"/>
              </a:xfrm>
              <a:prstGeom prst="roundRect">
                <a:avLst/>
              </a:prstGeom>
              <a:solidFill>
                <a:srgbClr val="343A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C4C4C4"/>
                  </a:solidFill>
                </a:endParaRPr>
              </a:p>
            </p:txBody>
          </p:sp>
          <p:sp>
            <p:nvSpPr>
              <p:cNvPr id="23" name="TextBox 22">
                <a:extLst>
                  <a:ext uri="{FF2B5EF4-FFF2-40B4-BE49-F238E27FC236}">
                    <a16:creationId xmlns:a16="http://schemas.microsoft.com/office/drawing/2014/main" id="{5E6610D5-DDED-E662-C76B-F5B2AD3AB8D1}"/>
                  </a:ext>
                </a:extLst>
              </p:cNvPr>
              <p:cNvSpPr txBox="1"/>
              <p:nvPr/>
            </p:nvSpPr>
            <p:spPr>
              <a:xfrm>
                <a:off x="2286000" y="4740101"/>
                <a:ext cx="5593752" cy="369332"/>
              </a:xfrm>
              <a:prstGeom prst="rect">
                <a:avLst/>
              </a:prstGeom>
              <a:noFill/>
            </p:spPr>
            <p:txBody>
              <a:bodyPr wrap="square" rtlCol="0">
                <a:spAutoFit/>
              </a:bodyPr>
              <a:lstStyle/>
              <a:p>
                <a:pPr algn="r"/>
                <a:r>
                  <a:rPr lang="en-US" sz="900" dirty="0">
                    <a:solidFill>
                      <a:schemeClr val="bg1"/>
                    </a:solidFill>
                    <a:latin typeface="Avenir LT Std 55 Roman" panose="020B0503020203020204" pitchFamily="34" charset="0"/>
                  </a:rPr>
                  <a:t>THE 43</a:t>
                </a:r>
                <a:r>
                  <a:rPr lang="en-US" sz="900" baseline="30000" dirty="0">
                    <a:solidFill>
                      <a:schemeClr val="bg1"/>
                    </a:solidFill>
                    <a:latin typeface="Avenir LT Std 55 Roman" panose="020B0503020203020204" pitchFamily="34" charset="0"/>
                  </a:rPr>
                  <a:t>RD</a:t>
                </a:r>
                <a:r>
                  <a:rPr lang="en-US" sz="900" dirty="0">
                    <a:solidFill>
                      <a:schemeClr val="bg1"/>
                    </a:solidFill>
                    <a:latin typeface="Avenir LT Std 55 Roman" panose="020B0503020203020204" pitchFamily="34" charset="0"/>
                  </a:rPr>
                  <a:t> INTERNATIONAL SYSTEM DYNAMICS CONFERENCE</a:t>
                </a:r>
              </a:p>
              <a:p>
                <a:pPr algn="r"/>
                <a:r>
                  <a:rPr lang="en-US" sz="900" dirty="0">
                    <a:solidFill>
                      <a:schemeClr val="bg1"/>
                    </a:solidFill>
                    <a:latin typeface="Avenir LT Std 55 Roman" panose="020B0503020203020204" pitchFamily="34" charset="0"/>
                  </a:rPr>
                  <a:t>Boston, Massachusetts, USA and Virtually</a:t>
                </a:r>
              </a:p>
            </p:txBody>
          </p:sp>
          <p:grpSp>
            <p:nvGrpSpPr>
              <p:cNvPr id="24" name="Group 23">
                <a:extLst>
                  <a:ext uri="{FF2B5EF4-FFF2-40B4-BE49-F238E27FC236}">
                    <a16:creationId xmlns:a16="http://schemas.microsoft.com/office/drawing/2014/main" id="{9444FE65-4D61-2302-E4D0-93FF17D13CC4}"/>
                  </a:ext>
                </a:extLst>
              </p:cNvPr>
              <p:cNvGrpSpPr/>
              <p:nvPr/>
            </p:nvGrpSpPr>
            <p:grpSpPr>
              <a:xfrm>
                <a:off x="1378548" y="4686300"/>
                <a:ext cx="2107603" cy="646332"/>
                <a:chOff x="1378548" y="4686300"/>
                <a:chExt cx="2107603" cy="646332"/>
              </a:xfrm>
            </p:grpSpPr>
            <p:pic>
              <p:nvPicPr>
                <p:cNvPr id="25" name="Picture 2">
                  <a:extLst>
                    <a:ext uri="{FF2B5EF4-FFF2-40B4-BE49-F238E27FC236}">
                      <a16:creationId xmlns:a16="http://schemas.microsoft.com/office/drawing/2014/main" id="{81794B55-6B50-008C-1B84-921D21BD1AE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78548" y="4691185"/>
                  <a:ext cx="2286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a:extLst>
                    <a:ext uri="{FF2B5EF4-FFF2-40B4-BE49-F238E27FC236}">
                      <a16:creationId xmlns:a16="http://schemas.microsoft.com/office/drawing/2014/main" id="{5B072A9E-8159-241A-E3D0-3CD0093AE5E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57350" y="4686300"/>
                  <a:ext cx="228600" cy="228600"/>
                </a:xfrm>
                <a:prstGeom prst="rect">
                  <a:avLst/>
                </a:prstGeom>
                <a:noFill/>
                <a:extLst>
                  <a:ext uri="{909E8E84-426E-40DD-AFC4-6F175D3DCCD1}">
                    <a14:hiddenFill xmlns:a14="http://schemas.microsoft.com/office/drawing/2010/main">
                      <a:solidFill>
                        <a:srgbClr val="FFFFFF"/>
                      </a:solidFill>
                    </a14:hiddenFill>
                  </a:ext>
                </a:extLst>
              </p:spPr>
            </p:pic>
            <p:sp>
              <p:nvSpPr>
                <p:cNvPr id="27" name="Retângulo 9">
                  <a:extLst>
                    <a:ext uri="{FF2B5EF4-FFF2-40B4-BE49-F238E27FC236}">
                      <a16:creationId xmlns:a16="http://schemas.microsoft.com/office/drawing/2014/main" id="{69D19602-FFA5-6F24-9865-712AE38ABD64}"/>
                    </a:ext>
                  </a:extLst>
                </p:cNvPr>
                <p:cNvSpPr/>
                <p:nvPr/>
              </p:nvSpPr>
              <p:spPr>
                <a:xfrm>
                  <a:off x="1867047" y="4686301"/>
                  <a:ext cx="1619104" cy="646331"/>
                </a:xfrm>
                <a:prstGeom prst="rect">
                  <a:avLst/>
                </a:prstGeom>
              </p:spPr>
              <p:txBody>
                <a:bodyPr wrap="square">
                  <a:spAutoFit/>
                </a:bodyPr>
                <a:lstStyle/>
                <a:p>
                  <a:r>
                    <a:rPr lang="en-US" sz="1200" dirty="0">
                      <a:solidFill>
                        <a:srgbClr val="FFFFFF"/>
                      </a:solidFill>
                      <a:latin typeface="Arial" panose="020B0604020202020204" pitchFamily="34" charset="0"/>
                    </a:rPr>
                    <a:t>@</a:t>
                  </a:r>
                  <a:r>
                    <a:rPr lang="en-US" sz="1200" dirty="0" err="1">
                      <a:solidFill>
                        <a:srgbClr val="FFFFFF"/>
                      </a:solidFill>
                      <a:latin typeface="Arial" panose="020B0604020202020204" pitchFamily="34" charset="0"/>
                    </a:rPr>
                    <a:t>systemdynamics</a:t>
                  </a:r>
                  <a:r>
                    <a:rPr lang="en-US" sz="1200" dirty="0">
                      <a:solidFill>
                        <a:srgbClr val="FFFFFF"/>
                      </a:solidFill>
                      <a:latin typeface="Arial" panose="020B0604020202020204" pitchFamily="34" charset="0"/>
                    </a:rPr>
                    <a:t>_</a:t>
                  </a:r>
                  <a:endParaRPr lang="en-US" sz="1200" dirty="0"/>
                </a:p>
                <a:p>
                  <a:br>
                    <a:rPr lang="en-US" sz="1200" dirty="0"/>
                  </a:br>
                  <a:endParaRPr lang="en-US" sz="1200" dirty="0"/>
                </a:p>
              </p:txBody>
            </p:sp>
          </p:grpSp>
        </p:grpSp>
        <p:sp>
          <p:nvSpPr>
            <p:cNvPr id="15" name="Retângulo 15">
              <a:extLst>
                <a:ext uri="{FF2B5EF4-FFF2-40B4-BE49-F238E27FC236}">
                  <a16:creationId xmlns:a16="http://schemas.microsoft.com/office/drawing/2014/main" id="{13827F27-5D3C-5DD0-4182-96E963E1E7C6}"/>
                </a:ext>
              </a:extLst>
            </p:cNvPr>
            <p:cNvSpPr/>
            <p:nvPr/>
          </p:nvSpPr>
          <p:spPr>
            <a:xfrm>
              <a:off x="1592726" y="4910847"/>
              <a:ext cx="1801061" cy="276999"/>
            </a:xfrm>
            <a:prstGeom prst="rect">
              <a:avLst/>
            </a:prstGeom>
          </p:spPr>
          <p:txBody>
            <a:bodyPr wrap="square">
              <a:spAutoFit/>
            </a:bodyPr>
            <a:lstStyle/>
            <a:p>
              <a:r>
                <a:rPr lang="en-US" sz="1200" dirty="0">
                  <a:solidFill>
                    <a:srgbClr val="FFFFFF"/>
                  </a:solidFill>
                  <a:latin typeface="Arial" panose="020B0604020202020204" pitchFamily="34" charset="0"/>
                </a:rPr>
                <a:t>#isdc2025</a:t>
              </a:r>
              <a:endParaRPr lang="en-US" sz="1200" dirty="0"/>
            </a:p>
          </p:txBody>
        </p:sp>
        <p:pic>
          <p:nvPicPr>
            <p:cNvPr id="21" name="Google Shape;210;p28">
              <a:extLst>
                <a:ext uri="{FF2B5EF4-FFF2-40B4-BE49-F238E27FC236}">
                  <a16:creationId xmlns:a16="http://schemas.microsoft.com/office/drawing/2014/main" id="{7B8AC3C9-DCBA-C033-8F87-8C7C71F31D32}"/>
                </a:ext>
              </a:extLst>
            </p:cNvPr>
            <p:cNvPicPr preferRelativeResize="0"/>
            <p:nvPr/>
          </p:nvPicPr>
          <p:blipFill>
            <a:blip r:embed="rId3">
              <a:alphaModFix/>
            </a:blip>
            <a:stretch>
              <a:fillRect/>
            </a:stretch>
          </p:blipFill>
          <p:spPr>
            <a:xfrm>
              <a:off x="1383556" y="4959976"/>
              <a:ext cx="216644" cy="183524"/>
            </a:xfrm>
            <a:prstGeom prst="rect">
              <a:avLst/>
            </a:prstGeom>
            <a:noFill/>
            <a:ln>
              <a:noFill/>
            </a:ln>
          </p:spPr>
        </p:pic>
      </p:grpSp>
      <p:graphicFrame>
        <p:nvGraphicFramePr>
          <p:cNvPr id="33" name="Table 32">
            <a:extLst>
              <a:ext uri="{FF2B5EF4-FFF2-40B4-BE49-F238E27FC236}">
                <a16:creationId xmlns:a16="http://schemas.microsoft.com/office/drawing/2014/main" id="{2323110E-6B20-B369-953D-A375A20B76B9}"/>
              </a:ext>
            </a:extLst>
          </p:cNvPr>
          <p:cNvGraphicFramePr>
            <a:graphicFrameLocks noGrp="1"/>
          </p:cNvGraphicFramePr>
          <p:nvPr>
            <p:extLst>
              <p:ext uri="{D42A27DB-BD31-4B8C-83A1-F6EECF244321}">
                <p14:modId xmlns:p14="http://schemas.microsoft.com/office/powerpoint/2010/main" val="2719476011"/>
              </p:ext>
            </p:extLst>
          </p:nvPr>
        </p:nvGraphicFramePr>
        <p:xfrm>
          <a:off x="4646847" y="729903"/>
          <a:ext cx="4250570" cy="3815080"/>
        </p:xfrm>
        <a:graphic>
          <a:graphicData uri="http://schemas.openxmlformats.org/drawingml/2006/table">
            <a:tbl>
              <a:tblPr firstRow="1" bandRow="1">
                <a:tableStyleId>{5C22544A-7EE6-4342-B048-85BDC9FD1C3A}</a:tableStyleId>
              </a:tblPr>
              <a:tblGrid>
                <a:gridCol w="4250570">
                  <a:extLst>
                    <a:ext uri="{9D8B030D-6E8A-4147-A177-3AD203B41FA5}">
                      <a16:colId xmlns:a16="http://schemas.microsoft.com/office/drawing/2014/main" val="966001370"/>
                    </a:ext>
                  </a:extLst>
                </a:gridCol>
              </a:tblGrid>
              <a:tr h="317500">
                <a:tc>
                  <a:txBody>
                    <a:bodyPr/>
                    <a:lstStyle/>
                    <a:p>
                      <a:pPr algn="ctr"/>
                      <a:r>
                        <a:rPr lang="en-US" sz="1600" dirty="0"/>
                        <a:t>Optimization</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4910897"/>
                  </a:ext>
                </a:extLst>
              </a:tr>
              <a:tr h="3494373">
                <a:tc>
                  <a:txBody>
                    <a:bodyPr/>
                    <a:lstStyle/>
                    <a:p>
                      <a:pPr marL="115570" indent="-115570" algn="l">
                        <a:buSzPct val="120000"/>
                        <a:buFont typeface="Wingdings" panose="05000000000000000000" pitchFamily="2" charset="2"/>
                        <a:buChar char="Ø"/>
                      </a:pPr>
                      <a:r>
                        <a:rPr lang="en-US" sz="1200" dirty="0"/>
                        <a:t>Six optimizer runs with </a:t>
                      </a:r>
                    </a:p>
                    <a:p>
                      <a:pPr marL="0" indent="0" algn="l">
                        <a:buSzPct val="120000"/>
                        <a:buFont typeface="Wingdings" panose="05000000000000000000" pitchFamily="2" charset="2"/>
                        <a:buNone/>
                      </a:pPr>
                      <a:r>
                        <a:rPr lang="en-US" sz="1200" dirty="0"/>
                        <a:t>Optional[T, T] = binary/fraction</a:t>
                      </a:r>
                    </a:p>
                    <a:p>
                      <a:pPr marL="0" indent="0" algn="l">
                        <a:buSzPct val="120000"/>
                        <a:buFont typeface="Wingdings" panose="05000000000000000000" pitchFamily="2" charset="2"/>
                        <a:buNone/>
                      </a:pPr>
                      <a:r>
                        <a:rPr lang="en-US" sz="1200" dirty="0"/>
                        <a:t>to turn Transport nodes on/off.</a:t>
                      </a:r>
                    </a:p>
                    <a:p>
                      <a:pPr marL="0" indent="0" algn="l">
                        <a:buSzPct val="120000"/>
                        <a:buFont typeface="Wingdings" panose="05000000000000000000" pitchFamily="2" charset="2"/>
                        <a:buNone/>
                      </a:pPr>
                      <a:r>
                        <a:rPr lang="en-US" sz="1200" dirty="0"/>
                        <a:t>Binary are products that can’t</a:t>
                      </a:r>
                    </a:p>
                    <a:p>
                      <a:pPr marL="0" indent="0" algn="l">
                        <a:buSzPct val="120000"/>
                        <a:buFont typeface="Wingdings" panose="05000000000000000000" pitchFamily="2" charset="2"/>
                        <a:buNone/>
                      </a:pPr>
                      <a:r>
                        <a:rPr lang="en-US" sz="1200" dirty="0"/>
                        <a:t>be divided.  Fractions are </a:t>
                      </a:r>
                    </a:p>
                    <a:p>
                      <a:pPr marL="0" indent="0" algn="l">
                        <a:buSzPct val="120000"/>
                        <a:buFont typeface="Wingdings" panose="05000000000000000000" pitchFamily="2" charset="2"/>
                        <a:buNone/>
                      </a:pPr>
                      <a:r>
                        <a:rPr lang="en-US" sz="1200" dirty="0"/>
                        <a:t>divisions to route around </a:t>
                      </a:r>
                    </a:p>
                    <a:p>
                      <a:pPr marL="0" indent="0" algn="l">
                        <a:buSzPct val="120000"/>
                        <a:buFont typeface="Wingdings" panose="05000000000000000000" pitchFamily="2" charset="2"/>
                        <a:buNone/>
                      </a:pPr>
                      <a:r>
                        <a:rPr lang="en-US" sz="1200" dirty="0"/>
                        <a:t>outages. Delivery/Cost perform </a:t>
                      </a:r>
                    </a:p>
                    <a:p>
                      <a:pPr marL="0" indent="0" algn="l">
                        <a:buSzPct val="120000"/>
                        <a:buFont typeface="Wingdings" panose="05000000000000000000" pitchFamily="2" charset="2"/>
                        <a:buNone/>
                      </a:pPr>
                      <a:r>
                        <a:rPr lang="en-US" sz="1200" dirty="0"/>
                        <a:t>better with lower Freq/Dur and when network has time to “heal” to pass products on.  Higher Freq/Dur cause products to get stuck and removed from the system.</a:t>
                      </a:r>
                    </a:p>
                    <a:p>
                      <a:pPr marL="115570" indent="-115570" algn="l">
                        <a:buSzPct val="120000"/>
                        <a:buFont typeface="Wingdings" panose="05000000000000000000" pitchFamily="2" charset="2"/>
                        <a:buChar char="Ø"/>
                      </a:pPr>
                      <a:endParaRPr lang="en-US" sz="900" dirty="0"/>
                    </a:p>
                    <a:p>
                      <a:pPr marL="115570" lvl="0" indent="-115570" algn="l">
                        <a:buSzPct val="120000"/>
                        <a:buFont typeface="Wingdings" panose="05000000000000000000" pitchFamily="2" charset="2"/>
                        <a:buChar char="Ø"/>
                      </a:pPr>
                      <a:r>
                        <a:rPr lang="en-US" sz="1200" dirty="0"/>
                        <a:t>Performance and cost are improved</a:t>
                      </a:r>
                    </a:p>
                    <a:p>
                      <a:pPr marL="0" lvl="0" indent="0" algn="l">
                        <a:buSzPct val="120000"/>
                        <a:buFont typeface="Wingdings" panose="05000000000000000000" pitchFamily="2" charset="2"/>
                        <a:buNone/>
                      </a:pPr>
                      <a:r>
                        <a:rPr lang="en-US" sz="1200" dirty="0"/>
                        <a:t>with binary but more improved with</a:t>
                      </a:r>
                    </a:p>
                    <a:p>
                      <a:pPr marL="0" lvl="0" indent="0" algn="l">
                        <a:buSzPct val="120000"/>
                        <a:buFont typeface="Wingdings" panose="05000000000000000000" pitchFamily="2" charset="2"/>
                        <a:buNone/>
                      </a:pPr>
                      <a:r>
                        <a:rPr lang="en-US" sz="1200" dirty="0"/>
                        <a:t>fractions. Flows are throttled and/or</a:t>
                      </a:r>
                    </a:p>
                    <a:p>
                      <a:pPr marL="0" lvl="0" indent="0" algn="l">
                        <a:buSzPct val="120000"/>
                        <a:buFont typeface="Wingdings" panose="05000000000000000000" pitchFamily="2" charset="2"/>
                        <a:buNone/>
                      </a:pPr>
                      <a:r>
                        <a:rPr lang="en-US" sz="1200" dirty="0"/>
                        <a:t>divided to take a shorter/faster route.</a:t>
                      </a:r>
                    </a:p>
                    <a:p>
                      <a:pPr marL="0" lvl="0" indent="0" algn="l">
                        <a:buSzPct val="120000"/>
                        <a:buFont typeface="Wingdings" panose="05000000000000000000" pitchFamily="2" charset="2"/>
                        <a:buNone/>
                      </a:pPr>
                      <a:r>
                        <a:rPr lang="en-US" sz="1200" dirty="0"/>
                        <a:t>More deliveries are made sooner @</a:t>
                      </a:r>
                    </a:p>
                    <a:p>
                      <a:pPr marL="0" lvl="0" indent="0" algn="l">
                        <a:buSzPct val="120000"/>
                        <a:buFont typeface="Wingdings" panose="05000000000000000000" pitchFamily="2" charset="2"/>
                        <a:buNone/>
                      </a:pPr>
                      <a:r>
                        <a:rPr lang="en-US" sz="1200" dirty="0"/>
                        <a:t>low cost with low Freq/Dur whereas</a:t>
                      </a:r>
                    </a:p>
                    <a:p>
                      <a:pPr marL="0" lvl="0" indent="0" algn="l">
                        <a:buSzPct val="120000"/>
                        <a:buFont typeface="Wingdings" panose="05000000000000000000" pitchFamily="2" charset="2"/>
                        <a:buNone/>
                      </a:pPr>
                      <a:r>
                        <a:rPr lang="en-US" sz="1200" dirty="0"/>
                        <a:t>less deliveries are made later at high</a:t>
                      </a:r>
                    </a:p>
                    <a:p>
                      <a:pPr marL="0" lvl="0" indent="0" algn="l">
                        <a:buSzPct val="120000"/>
                        <a:buFont typeface="Wingdings" panose="05000000000000000000" pitchFamily="2" charset="2"/>
                        <a:buNone/>
                      </a:pPr>
                      <a:r>
                        <a:rPr lang="en-US" sz="1200" dirty="0"/>
                        <a:t>cost with high Freq/Dur.</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52146133"/>
                  </a:ext>
                </a:extLst>
              </a:tr>
            </a:tbl>
          </a:graphicData>
        </a:graphic>
      </p:graphicFrame>
      <p:graphicFrame>
        <p:nvGraphicFramePr>
          <p:cNvPr id="2" name="Table 1">
            <a:extLst>
              <a:ext uri="{FF2B5EF4-FFF2-40B4-BE49-F238E27FC236}">
                <a16:creationId xmlns:a16="http://schemas.microsoft.com/office/drawing/2014/main" id="{D1210A07-E525-EB4C-5C47-3050496A49D8}"/>
              </a:ext>
            </a:extLst>
          </p:cNvPr>
          <p:cNvGraphicFramePr>
            <a:graphicFrameLocks noGrp="1"/>
          </p:cNvGraphicFramePr>
          <p:nvPr>
            <p:extLst>
              <p:ext uri="{D42A27DB-BD31-4B8C-83A1-F6EECF244321}">
                <p14:modId xmlns:p14="http://schemas.microsoft.com/office/powerpoint/2010/main" val="1395521013"/>
              </p:ext>
            </p:extLst>
          </p:nvPr>
        </p:nvGraphicFramePr>
        <p:xfrm>
          <a:off x="230187" y="730250"/>
          <a:ext cx="4324063" cy="3816064"/>
        </p:xfrm>
        <a:graphic>
          <a:graphicData uri="http://schemas.openxmlformats.org/drawingml/2006/table">
            <a:tbl>
              <a:tblPr firstRow="1" bandRow="1">
                <a:tableStyleId>{5C22544A-7EE6-4342-B048-85BDC9FD1C3A}</a:tableStyleId>
              </a:tblPr>
              <a:tblGrid>
                <a:gridCol w="4324063">
                  <a:extLst>
                    <a:ext uri="{9D8B030D-6E8A-4147-A177-3AD203B41FA5}">
                      <a16:colId xmlns:a16="http://schemas.microsoft.com/office/drawing/2014/main" val="966001370"/>
                    </a:ext>
                  </a:extLst>
                </a:gridCol>
              </a:tblGrid>
              <a:tr h="317500">
                <a:tc>
                  <a:txBody>
                    <a:bodyPr/>
                    <a:lstStyle/>
                    <a:p>
                      <a:pPr algn="ctr"/>
                      <a:r>
                        <a:rPr lang="en-US" sz="1600" dirty="0"/>
                        <a:t>Sensitivity</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4910897"/>
                  </a:ext>
                </a:extLst>
              </a:tr>
              <a:tr h="3498564">
                <a:tc>
                  <a:txBody>
                    <a:bodyPr/>
                    <a:lstStyle/>
                    <a:p>
                      <a:pPr marL="115570" indent="-115570" algn="l">
                        <a:buSzPct val="120000"/>
                        <a:buFont typeface="Wingdings" panose="05000000000000000000" pitchFamily="2" charset="2"/>
                        <a:buChar char="Ø"/>
                      </a:pPr>
                      <a:r>
                        <a:rPr lang="en-US" sz="1200" dirty="0"/>
                        <a:t>Latin Grid with Prob Fail = (0,1) for</a:t>
                      </a:r>
                    </a:p>
                    <a:p>
                      <a:pPr marL="0" indent="0" algn="l">
                        <a:buSzPct val="120000"/>
                        <a:buFont typeface="Wingdings" panose="05000000000000000000" pitchFamily="2" charset="2"/>
                        <a:buNone/>
                      </a:pPr>
                      <a:r>
                        <a:rPr lang="en-US" sz="1200" dirty="0"/>
                        <a:t>10 trans nodes = 2^10 = 1024 sims</a:t>
                      </a:r>
                    </a:p>
                    <a:p>
                      <a:pPr marL="0" indent="0" algn="l">
                        <a:buSzPct val="120000"/>
                        <a:buFont typeface="Wingdings" panose="05000000000000000000" pitchFamily="2" charset="2"/>
                        <a:buNone/>
                      </a:pPr>
                      <a:r>
                        <a:rPr lang="en-US" sz="1200" dirty="0"/>
                        <a:t>w/constant Freq/Dur. Plotted “draw-</a:t>
                      </a:r>
                    </a:p>
                    <a:p>
                      <a:pPr marL="0" indent="0" algn="l">
                        <a:buSzPct val="120000"/>
                        <a:buFont typeface="Wingdings" panose="05000000000000000000" pitchFamily="2" charset="2"/>
                        <a:buNone/>
                      </a:pPr>
                      <a:r>
                        <a:rPr lang="en-US" sz="1200" dirty="0"/>
                        <a:t>down” for Delivered &amp; Cost. Shows</a:t>
                      </a:r>
                    </a:p>
                    <a:p>
                      <a:pPr marL="0" indent="0" algn="l">
                        <a:buSzPct val="120000"/>
                        <a:buFont typeface="Wingdings" panose="05000000000000000000" pitchFamily="2" charset="2"/>
                        <a:buNone/>
                      </a:pPr>
                      <a:r>
                        <a:rPr lang="en-US" sz="1200" dirty="0"/>
                        <a:t>how performance falls &amp; cost rises. </a:t>
                      </a:r>
                    </a:p>
                    <a:p>
                      <a:pPr algn="l"/>
                      <a:r>
                        <a:rPr lang="en-US" sz="1200" dirty="0"/>
                        <a:t>Performance ~ linear.  Trans$ &amp; </a:t>
                      </a:r>
                    </a:p>
                    <a:p>
                      <a:pPr algn="l"/>
                      <a:r>
                        <a:rPr lang="en-US" sz="1200" dirty="0"/>
                        <a:t>Lost$ rise until start nodes prevent</a:t>
                      </a:r>
                    </a:p>
                    <a:p>
                      <a:pPr algn="l"/>
                      <a:r>
                        <a:rPr lang="en-US" sz="1200" dirty="0"/>
                        <a:t>shipping = high opportunity cost.</a:t>
                      </a:r>
                    </a:p>
                    <a:p>
                      <a:pPr marL="115570" indent="-115570" algn="l">
                        <a:buSzPct val="120000"/>
                        <a:buFont typeface="Wingdings" panose="05000000000000000000" pitchFamily="2" charset="2"/>
                        <a:buChar char="Ø"/>
                      </a:pPr>
                      <a:endParaRPr lang="en-US" sz="800" dirty="0"/>
                    </a:p>
                    <a:p>
                      <a:pPr marL="115570" lvl="0" indent="-115570" algn="l">
                        <a:buSzPct val="120000"/>
                        <a:buFont typeface="Wingdings" panose="05000000000000000000" pitchFamily="2" charset="2"/>
                        <a:buChar char="Ø"/>
                      </a:pPr>
                      <a:r>
                        <a:rPr lang="en-US" sz="1200" dirty="0"/>
                        <a:t>Vector Search with Prob = (.1,.9,.1)</a:t>
                      </a:r>
                    </a:p>
                    <a:p>
                      <a:pPr marL="0" lvl="0" indent="0" algn="l">
                        <a:buSzPct val="120000"/>
                        <a:buFont typeface="Wingdings" panose="05000000000000000000" pitchFamily="2" charset="2"/>
                        <a:buNone/>
                      </a:pPr>
                      <a:r>
                        <a:rPr lang="en-US" sz="1200" dirty="0"/>
                        <a:t>Freq = (4,16,4), and Dur = (2,18,2)</a:t>
                      </a:r>
                    </a:p>
                    <a:p>
                      <a:pPr marL="0" lvl="0" indent="0" algn="l">
                        <a:buSzPct val="120000"/>
                        <a:buFont typeface="Wingdings" panose="05000000000000000000" pitchFamily="2" charset="2"/>
                        <a:buNone/>
                      </a:pPr>
                      <a:r>
                        <a:rPr lang="en-US" sz="1200" dirty="0"/>
                        <a:t>= 972 sims. Plotted Probability vs </a:t>
                      </a:r>
                    </a:p>
                    <a:p>
                      <a:pPr marL="0" lvl="0" indent="0" algn="l">
                        <a:buSzPct val="120000"/>
                        <a:buFont typeface="Wingdings" panose="05000000000000000000" pitchFamily="2" charset="2"/>
                        <a:buNone/>
                      </a:pPr>
                      <a:r>
                        <a:rPr lang="en-US" sz="1200" dirty="0"/>
                        <a:t>Duration where size of dot equals </a:t>
                      </a:r>
                    </a:p>
                    <a:p>
                      <a:pPr marL="0" lvl="0" indent="0" algn="l">
                        <a:buSzPct val="120000"/>
                        <a:buFont typeface="Wingdings" panose="05000000000000000000" pitchFamily="2" charset="2"/>
                        <a:buNone/>
                      </a:pPr>
                      <a:r>
                        <a:rPr lang="en-US" sz="1200" dirty="0"/>
                        <a:t>amount Delivered (larger is better) </a:t>
                      </a:r>
                    </a:p>
                    <a:p>
                      <a:pPr marL="0" lvl="0" indent="0" algn="l">
                        <a:buSzPct val="120000"/>
                        <a:buFont typeface="Wingdings" panose="05000000000000000000" pitchFamily="2" charset="2"/>
                        <a:buNone/>
                      </a:pPr>
                      <a:r>
                        <a:rPr lang="en-US" sz="1200" dirty="0"/>
                        <a:t>and Cost (smaller is better). Expect</a:t>
                      </a:r>
                    </a:p>
                    <a:p>
                      <a:pPr marL="0" lvl="0" indent="0" algn="l">
                        <a:buSzPct val="120000"/>
                        <a:buFont typeface="Wingdings" panose="05000000000000000000" pitchFamily="2" charset="2"/>
                        <a:buNone/>
                      </a:pPr>
                      <a:r>
                        <a:rPr lang="en-US" sz="1200" dirty="0"/>
                        <a:t>to see higher deliveries and lower </a:t>
                      </a:r>
                    </a:p>
                    <a:p>
                      <a:pPr marL="0" lvl="0" indent="0" algn="l">
                        <a:buSzPct val="120000"/>
                        <a:buFont typeface="Wingdings" panose="05000000000000000000" pitchFamily="2" charset="2"/>
                        <a:buNone/>
                      </a:pPr>
                      <a:r>
                        <a:rPr lang="en-US" sz="1200" dirty="0"/>
                        <a:t>cost at low Prob &amp; Dur (as shown).  </a:t>
                      </a:r>
                    </a:p>
                    <a:p>
                      <a:pPr marL="0" lvl="0" indent="0" algn="l">
                        <a:buSzPct val="120000"/>
                        <a:buFont typeface="Wingdings" panose="05000000000000000000" pitchFamily="2" charset="2"/>
                        <a:buNone/>
                      </a:pPr>
                      <a:r>
                        <a:rPr lang="en-US" sz="1200" dirty="0"/>
                        <a:t>Freq only has an impact at higher </a:t>
                      </a:r>
                    </a:p>
                    <a:p>
                      <a:pPr marL="0" lvl="0" indent="0" algn="l">
                        <a:buSzPct val="120000"/>
                        <a:buFont typeface="Wingdings" panose="05000000000000000000" pitchFamily="2" charset="2"/>
                        <a:buNone/>
                      </a:pPr>
                      <a:r>
                        <a:rPr lang="en-US" sz="1200" dirty="0"/>
                        <a:t>Prob and Dur.</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52146133"/>
                  </a:ext>
                </a:extLst>
              </a:tr>
            </a:tbl>
          </a:graphicData>
        </a:graphic>
      </p:graphicFrame>
      <p:pic>
        <p:nvPicPr>
          <p:cNvPr id="5" name="Picture 4">
            <a:extLst>
              <a:ext uri="{FF2B5EF4-FFF2-40B4-BE49-F238E27FC236}">
                <a16:creationId xmlns:a16="http://schemas.microsoft.com/office/drawing/2014/main" id="{998B66AE-D19F-DC50-8EEC-52A5F8D8A7A2}"/>
              </a:ext>
            </a:extLst>
          </p:cNvPr>
          <p:cNvPicPr>
            <a:picLocks noChangeAspect="1"/>
          </p:cNvPicPr>
          <p:nvPr/>
        </p:nvPicPr>
        <p:blipFill rotWithShape="1">
          <a:blip r:embed="rId7">
            <a:extLst>
              <a:ext uri="{28A0092B-C50C-407E-A947-70E740481C1C}">
                <a14:useLocalDpi xmlns:a14="http://schemas.microsoft.com/office/drawing/2010/main" val="0"/>
              </a:ext>
            </a:extLst>
          </a:blip>
          <a:srcRect l="1580" r="62133" b="59886"/>
          <a:stretch/>
        </p:blipFill>
        <p:spPr bwMode="auto">
          <a:xfrm>
            <a:off x="6993373" y="2721638"/>
            <a:ext cx="1904044" cy="1790765"/>
          </a:xfrm>
          <a:prstGeom prst="rect">
            <a:avLst/>
          </a:prstGeom>
          <a:noFill/>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BDDA7692-0547-7A7C-C648-F3BB5DDDDD0A}"/>
              </a:ext>
            </a:extLst>
          </p:cNvPr>
          <p:cNvPicPr>
            <a:picLocks noChangeAspect="1"/>
          </p:cNvPicPr>
          <p:nvPr/>
        </p:nvPicPr>
        <p:blipFill>
          <a:blip r:embed="rId8"/>
          <a:stretch>
            <a:fillRect/>
          </a:stretch>
        </p:blipFill>
        <p:spPr>
          <a:xfrm>
            <a:off x="6724420" y="1074771"/>
            <a:ext cx="2137730" cy="1274938"/>
          </a:xfrm>
          <a:prstGeom prst="rect">
            <a:avLst/>
          </a:prstGeom>
        </p:spPr>
      </p:pic>
      <p:grpSp>
        <p:nvGrpSpPr>
          <p:cNvPr id="16" name="Group 15">
            <a:extLst>
              <a:ext uri="{FF2B5EF4-FFF2-40B4-BE49-F238E27FC236}">
                <a16:creationId xmlns:a16="http://schemas.microsoft.com/office/drawing/2014/main" id="{C0BC446B-A533-3607-69D0-8CAB00784718}"/>
              </a:ext>
            </a:extLst>
          </p:cNvPr>
          <p:cNvGrpSpPr/>
          <p:nvPr/>
        </p:nvGrpSpPr>
        <p:grpSpPr>
          <a:xfrm>
            <a:off x="2544165" y="2899859"/>
            <a:ext cx="1993828" cy="1411934"/>
            <a:chOff x="2604955" y="2806298"/>
            <a:chExt cx="1933037" cy="1404610"/>
          </a:xfrm>
        </p:grpSpPr>
        <p:pic>
          <p:nvPicPr>
            <p:cNvPr id="9" name="Picture 8">
              <a:extLst>
                <a:ext uri="{FF2B5EF4-FFF2-40B4-BE49-F238E27FC236}">
                  <a16:creationId xmlns:a16="http://schemas.microsoft.com/office/drawing/2014/main" id="{5D0A961F-D0AF-16F4-15B7-08FFD6741D4E}"/>
                </a:ext>
              </a:extLst>
            </p:cNvPr>
            <p:cNvPicPr>
              <a:picLocks noChangeAspect="1"/>
            </p:cNvPicPr>
            <p:nvPr/>
          </p:nvPicPr>
          <p:blipFill>
            <a:blip r:embed="rId9"/>
            <a:stretch>
              <a:fillRect/>
            </a:stretch>
          </p:blipFill>
          <p:spPr>
            <a:xfrm>
              <a:off x="2604955" y="2806298"/>
              <a:ext cx="1933037" cy="1404610"/>
            </a:xfrm>
            <a:prstGeom prst="rect">
              <a:avLst/>
            </a:prstGeom>
          </p:spPr>
        </p:pic>
        <p:pic>
          <p:nvPicPr>
            <p:cNvPr id="10" name="Picture 9">
              <a:extLst>
                <a:ext uri="{FF2B5EF4-FFF2-40B4-BE49-F238E27FC236}">
                  <a16:creationId xmlns:a16="http://schemas.microsoft.com/office/drawing/2014/main" id="{3E8820A5-9E81-E94D-2A4F-0C5950F22BFE}"/>
                </a:ext>
              </a:extLst>
            </p:cNvPr>
            <p:cNvPicPr>
              <a:picLocks noChangeAspect="1"/>
            </p:cNvPicPr>
            <p:nvPr/>
          </p:nvPicPr>
          <p:blipFill>
            <a:blip r:embed="rId10"/>
            <a:stretch>
              <a:fillRect/>
            </a:stretch>
          </p:blipFill>
          <p:spPr>
            <a:xfrm>
              <a:off x="2912110" y="2990724"/>
              <a:ext cx="1559560" cy="990346"/>
            </a:xfrm>
            <a:prstGeom prst="rect">
              <a:avLst/>
            </a:prstGeom>
          </p:spPr>
        </p:pic>
      </p:grpSp>
      <p:grpSp>
        <p:nvGrpSpPr>
          <p:cNvPr id="32" name="Group 31">
            <a:extLst>
              <a:ext uri="{FF2B5EF4-FFF2-40B4-BE49-F238E27FC236}">
                <a16:creationId xmlns:a16="http://schemas.microsoft.com/office/drawing/2014/main" id="{88FF4299-A17C-C30B-E166-E7BFE4F7E2DC}"/>
              </a:ext>
            </a:extLst>
          </p:cNvPr>
          <p:cNvGrpSpPr/>
          <p:nvPr/>
        </p:nvGrpSpPr>
        <p:grpSpPr>
          <a:xfrm>
            <a:off x="2553306" y="1184631"/>
            <a:ext cx="1993829" cy="1447383"/>
            <a:chOff x="2553306" y="1184631"/>
            <a:chExt cx="1993829" cy="1447383"/>
          </a:xfrm>
        </p:grpSpPr>
        <p:pic>
          <p:nvPicPr>
            <p:cNvPr id="28" name="Picture 27">
              <a:extLst>
                <a:ext uri="{FF2B5EF4-FFF2-40B4-BE49-F238E27FC236}">
                  <a16:creationId xmlns:a16="http://schemas.microsoft.com/office/drawing/2014/main" id="{FC4B184B-874E-6202-60E8-42389D308026}"/>
                </a:ext>
              </a:extLst>
            </p:cNvPr>
            <p:cNvPicPr>
              <a:picLocks noChangeAspect="1"/>
            </p:cNvPicPr>
            <p:nvPr/>
          </p:nvPicPr>
          <p:blipFill>
            <a:blip r:embed="rId11"/>
            <a:stretch>
              <a:fillRect/>
            </a:stretch>
          </p:blipFill>
          <p:spPr>
            <a:xfrm>
              <a:off x="2553306" y="1184631"/>
              <a:ext cx="1993829" cy="1447383"/>
            </a:xfrm>
            <a:prstGeom prst="rect">
              <a:avLst/>
            </a:prstGeom>
          </p:spPr>
        </p:pic>
        <p:sp>
          <p:nvSpPr>
            <p:cNvPr id="29" name="TextBox 28">
              <a:extLst>
                <a:ext uri="{FF2B5EF4-FFF2-40B4-BE49-F238E27FC236}">
                  <a16:creationId xmlns:a16="http://schemas.microsoft.com/office/drawing/2014/main" id="{696ABB64-E110-AD7F-8F5A-2E5055F898A2}"/>
                </a:ext>
              </a:extLst>
            </p:cNvPr>
            <p:cNvSpPr txBox="1"/>
            <p:nvPr/>
          </p:nvSpPr>
          <p:spPr>
            <a:xfrm>
              <a:off x="3043620" y="1383511"/>
              <a:ext cx="1503515" cy="600164"/>
            </a:xfrm>
            <a:prstGeom prst="rect">
              <a:avLst/>
            </a:prstGeom>
            <a:noFill/>
          </p:spPr>
          <p:txBody>
            <a:bodyPr wrap="square" rtlCol="0">
              <a:spAutoFit/>
            </a:bodyPr>
            <a:lstStyle/>
            <a:p>
              <a:pPr algn="r"/>
              <a:r>
                <a:rPr lang="en-US" sz="1100" dirty="0"/>
                <a:t>Shape determined by critical nodes, prob, dur, &amp; </a:t>
              </a:r>
              <a:r>
                <a:rPr lang="en-US" sz="1100" dirty="0" err="1"/>
                <a:t>freq</a:t>
              </a:r>
              <a:endParaRPr lang="en-US" sz="1100" dirty="0"/>
            </a:p>
          </p:txBody>
        </p:sp>
        <p:sp>
          <p:nvSpPr>
            <p:cNvPr id="31" name="TextBox 30">
              <a:extLst>
                <a:ext uri="{FF2B5EF4-FFF2-40B4-BE49-F238E27FC236}">
                  <a16:creationId xmlns:a16="http://schemas.microsoft.com/office/drawing/2014/main" id="{60553489-5302-7C9B-EECB-E2F29953B7BD}"/>
                </a:ext>
              </a:extLst>
            </p:cNvPr>
            <p:cNvSpPr txBox="1"/>
            <p:nvPr/>
          </p:nvSpPr>
          <p:spPr>
            <a:xfrm>
              <a:off x="3043620" y="1988742"/>
              <a:ext cx="885062" cy="276999"/>
            </a:xfrm>
            <a:prstGeom prst="rect">
              <a:avLst/>
            </a:prstGeom>
            <a:noFill/>
          </p:spPr>
          <p:txBody>
            <a:bodyPr wrap="square">
              <a:spAutoFit/>
            </a:bodyPr>
            <a:lstStyle/>
            <a:p>
              <a:pPr algn="ctr"/>
              <a:r>
                <a:rPr lang="en-US" sz="1200" dirty="0">
                  <a:solidFill>
                    <a:srgbClr val="00B050"/>
                  </a:solidFill>
                </a:rPr>
                <a:t>Best</a:t>
              </a:r>
              <a:r>
                <a:rPr lang="en-US" sz="1200" dirty="0"/>
                <a:t>/</a:t>
              </a:r>
              <a:r>
                <a:rPr lang="en-US" sz="1200" dirty="0">
                  <a:solidFill>
                    <a:srgbClr val="FF0000"/>
                  </a:solidFill>
                </a:rPr>
                <a:t>Worst</a:t>
              </a:r>
              <a:endParaRPr lang="en-US" sz="1200" dirty="0"/>
            </a:p>
          </p:txBody>
        </p:sp>
      </p:grpSp>
    </p:spTree>
    <p:extLst>
      <p:ext uri="{BB962C8B-B14F-4D97-AF65-F5344CB8AC3E}">
        <p14:creationId xmlns:p14="http://schemas.microsoft.com/office/powerpoint/2010/main" val="12326078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434404" y="4458947"/>
            <a:ext cx="675140" cy="230832"/>
          </a:xfrm>
          <a:prstGeom prst="rect">
            <a:avLst/>
          </a:prstGeom>
          <a:noFill/>
        </p:spPr>
        <p:txBody>
          <a:bodyPr wrap="square" rtlCol="0">
            <a:spAutoFit/>
          </a:bodyPr>
          <a:lstStyle/>
          <a:p>
            <a:r>
              <a:rPr lang="en-US" sz="900" dirty="0"/>
              <a:t>5:30-7:00</a:t>
            </a:r>
          </a:p>
        </p:txBody>
      </p:sp>
      <p:sp>
        <p:nvSpPr>
          <p:cNvPr id="13" name="Title 1">
            <a:extLst>
              <a:ext uri="{FF2B5EF4-FFF2-40B4-BE49-F238E27FC236}">
                <a16:creationId xmlns:a16="http://schemas.microsoft.com/office/drawing/2014/main" id="{4892DFE2-681C-4675-A8EC-F2B3C997AC4C}"/>
              </a:ext>
            </a:extLst>
          </p:cNvPr>
          <p:cNvSpPr txBox="1">
            <a:spLocks/>
          </p:cNvSpPr>
          <p:nvPr/>
        </p:nvSpPr>
        <p:spPr>
          <a:xfrm>
            <a:off x="1485900" y="152680"/>
            <a:ext cx="6172200" cy="533120"/>
          </a:xfrm>
          <a:prstGeom prst="rect">
            <a:avLst/>
          </a:prstGeom>
        </p:spPr>
        <p:txBody>
          <a:bodyPr vert="horz" lIns="68580" tIns="34290" rIns="68580" bIns="3429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000" dirty="0"/>
              <a:t>Observations / Next Steps</a:t>
            </a:r>
          </a:p>
        </p:txBody>
      </p:sp>
      <p:sp>
        <p:nvSpPr>
          <p:cNvPr id="19" name="Rectangle 4">
            <a:extLst>
              <a:ext uri="{FF2B5EF4-FFF2-40B4-BE49-F238E27FC236}">
                <a16:creationId xmlns:a16="http://schemas.microsoft.com/office/drawing/2014/main" id="{6F14AC0A-15D9-4ECB-B22A-1B0C59675BC0}"/>
              </a:ext>
            </a:extLst>
          </p:cNvPr>
          <p:cNvSpPr/>
          <p:nvPr/>
        </p:nvSpPr>
        <p:spPr>
          <a:xfrm>
            <a:off x="1371600" y="651511"/>
            <a:ext cx="6400800" cy="34289"/>
          </a:xfrm>
          <a:prstGeom prst="rect">
            <a:avLst/>
          </a:prstGeom>
          <a:solidFill>
            <a:srgbClr val="C4C4C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TextBox 8">
            <a:extLst>
              <a:ext uri="{FF2B5EF4-FFF2-40B4-BE49-F238E27FC236}">
                <a16:creationId xmlns:a16="http://schemas.microsoft.com/office/drawing/2014/main" id="{AC9D9718-80ED-475B-ACBC-EE094BE79279}"/>
              </a:ext>
            </a:extLst>
          </p:cNvPr>
          <p:cNvSpPr txBox="1"/>
          <p:nvPr/>
        </p:nvSpPr>
        <p:spPr>
          <a:xfrm>
            <a:off x="4114800" y="4857750"/>
            <a:ext cx="3764952" cy="369332"/>
          </a:xfrm>
          <a:prstGeom prst="rect">
            <a:avLst/>
          </a:prstGeom>
          <a:noFill/>
        </p:spPr>
        <p:txBody>
          <a:bodyPr wrap="square" rtlCol="0">
            <a:spAutoFit/>
          </a:bodyPr>
          <a:lstStyle/>
          <a:p>
            <a:pPr algn="r"/>
            <a:r>
              <a:rPr lang="en-US" sz="900" dirty="0">
                <a:solidFill>
                  <a:schemeClr val="bg1"/>
                </a:solidFill>
                <a:latin typeface="Avenir LT Std 55 Roman" panose="020B0503020203020204" pitchFamily="34" charset="0"/>
              </a:rPr>
              <a:t>THE 40</a:t>
            </a:r>
            <a:r>
              <a:rPr lang="en-US" sz="900" baseline="30000" dirty="0">
                <a:solidFill>
                  <a:schemeClr val="bg1"/>
                </a:solidFill>
                <a:latin typeface="Avenir LT Std 55 Roman" panose="020B0503020203020204" pitchFamily="34" charset="0"/>
              </a:rPr>
              <a:t>TH</a:t>
            </a:r>
            <a:r>
              <a:rPr lang="en-US" sz="900" dirty="0">
                <a:solidFill>
                  <a:schemeClr val="bg1"/>
                </a:solidFill>
                <a:latin typeface="Avenir LT Std 55 Roman" panose="020B0503020203020204" pitchFamily="34" charset="0"/>
              </a:rPr>
              <a:t> INTERNATIONAL SYSTEM DYNAMICS CONFERENCE</a:t>
            </a:r>
          </a:p>
          <a:p>
            <a:pPr algn="r"/>
            <a:r>
              <a:rPr lang="en-US" sz="900" dirty="0">
                <a:solidFill>
                  <a:schemeClr val="bg1"/>
                </a:solidFill>
                <a:latin typeface="Avenir LT Std 55 Roman" panose="020B0503020203020204" pitchFamily="34" charset="0"/>
              </a:rPr>
              <a:t>Virtually everywhere!</a:t>
            </a:r>
          </a:p>
        </p:txBody>
      </p:sp>
      <p:sp>
        <p:nvSpPr>
          <p:cNvPr id="22" name="Retângulo 21">
            <a:extLst>
              <a:ext uri="{FF2B5EF4-FFF2-40B4-BE49-F238E27FC236}">
                <a16:creationId xmlns:a16="http://schemas.microsoft.com/office/drawing/2014/main" id="{9C91EDBB-1239-45C9-A52D-B1C6367035EB}"/>
              </a:ext>
            </a:extLst>
          </p:cNvPr>
          <p:cNvSpPr/>
          <p:nvPr/>
        </p:nvSpPr>
        <p:spPr>
          <a:xfrm>
            <a:off x="1570789" y="4889585"/>
            <a:ext cx="1801061" cy="276999"/>
          </a:xfrm>
          <a:prstGeom prst="rect">
            <a:avLst/>
          </a:prstGeom>
        </p:spPr>
        <p:txBody>
          <a:bodyPr wrap="square">
            <a:spAutoFit/>
          </a:bodyPr>
          <a:lstStyle/>
          <a:p>
            <a:r>
              <a:rPr lang="en-US" sz="1200" dirty="0">
                <a:solidFill>
                  <a:srgbClr val="FFFFFF"/>
                </a:solidFill>
                <a:latin typeface="Arial" panose="020B0604020202020204" pitchFamily="34" charset="0"/>
              </a:rPr>
              <a:t>#isdc2022</a:t>
            </a:r>
            <a:endParaRPr lang="en-US" sz="1200" dirty="0"/>
          </a:p>
        </p:txBody>
      </p:sp>
      <p:pic>
        <p:nvPicPr>
          <p:cNvPr id="23" name="Google Shape;210;p28">
            <a:extLst>
              <a:ext uri="{FF2B5EF4-FFF2-40B4-BE49-F238E27FC236}">
                <a16:creationId xmlns:a16="http://schemas.microsoft.com/office/drawing/2014/main" id="{39BBE872-725A-4D41-935F-93F8B8258C33}"/>
              </a:ext>
            </a:extLst>
          </p:cNvPr>
          <p:cNvPicPr preferRelativeResize="0"/>
          <p:nvPr/>
        </p:nvPicPr>
        <p:blipFill>
          <a:blip r:embed="rId3">
            <a:alphaModFix/>
          </a:blip>
          <a:stretch>
            <a:fillRect/>
          </a:stretch>
        </p:blipFill>
        <p:spPr>
          <a:xfrm>
            <a:off x="1354146" y="4934661"/>
            <a:ext cx="216644" cy="183524"/>
          </a:xfrm>
          <a:prstGeom prst="rect">
            <a:avLst/>
          </a:prstGeom>
          <a:noFill/>
          <a:ln>
            <a:noFill/>
          </a:ln>
        </p:spPr>
      </p:pic>
      <p:pic>
        <p:nvPicPr>
          <p:cNvPr id="25" name="Picture 24" descr="A red and grey logo&#10;&#10;Description automatically generated">
            <a:extLst>
              <a:ext uri="{FF2B5EF4-FFF2-40B4-BE49-F238E27FC236}">
                <a16:creationId xmlns:a16="http://schemas.microsoft.com/office/drawing/2014/main" id="{FB65C3D3-A839-87D5-38AC-2815A8FD925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02177" y="112659"/>
            <a:ext cx="643388" cy="481701"/>
          </a:xfrm>
          <a:prstGeom prst="rect">
            <a:avLst/>
          </a:prstGeom>
        </p:spPr>
      </p:pic>
      <p:grpSp>
        <p:nvGrpSpPr>
          <p:cNvPr id="14" name="Group 13">
            <a:extLst>
              <a:ext uri="{FF2B5EF4-FFF2-40B4-BE49-F238E27FC236}">
                <a16:creationId xmlns:a16="http://schemas.microsoft.com/office/drawing/2014/main" id="{FE10886A-6B15-F042-5755-4EA698319917}"/>
              </a:ext>
            </a:extLst>
          </p:cNvPr>
          <p:cNvGrpSpPr/>
          <p:nvPr/>
        </p:nvGrpSpPr>
        <p:grpSpPr>
          <a:xfrm>
            <a:off x="0" y="4657189"/>
            <a:ext cx="9144000" cy="675443"/>
            <a:chOff x="0" y="4657189"/>
            <a:chExt cx="9144000" cy="675443"/>
          </a:xfrm>
        </p:grpSpPr>
        <p:grpSp>
          <p:nvGrpSpPr>
            <p:cNvPr id="17" name="Group 16">
              <a:extLst>
                <a:ext uri="{FF2B5EF4-FFF2-40B4-BE49-F238E27FC236}">
                  <a16:creationId xmlns:a16="http://schemas.microsoft.com/office/drawing/2014/main" id="{3FEF2015-DCD0-39DB-4A87-AE9B9F0F494E}"/>
                </a:ext>
              </a:extLst>
            </p:cNvPr>
            <p:cNvGrpSpPr/>
            <p:nvPr/>
          </p:nvGrpSpPr>
          <p:grpSpPr>
            <a:xfrm>
              <a:off x="0" y="4657189"/>
              <a:ext cx="9144000" cy="675443"/>
              <a:chOff x="0" y="4657189"/>
              <a:chExt cx="9144000" cy="675443"/>
            </a:xfrm>
          </p:grpSpPr>
          <p:sp>
            <p:nvSpPr>
              <p:cNvPr id="26" name="Rectangle 4">
                <a:extLst>
                  <a:ext uri="{FF2B5EF4-FFF2-40B4-BE49-F238E27FC236}">
                    <a16:creationId xmlns:a16="http://schemas.microsoft.com/office/drawing/2014/main" id="{A219635E-C7ED-4EBE-23A7-0D25B8DE4A46}"/>
                  </a:ext>
                </a:extLst>
              </p:cNvPr>
              <p:cNvSpPr/>
              <p:nvPr/>
            </p:nvSpPr>
            <p:spPr>
              <a:xfrm>
                <a:off x="0" y="4657189"/>
                <a:ext cx="9144000" cy="530657"/>
              </a:xfrm>
              <a:prstGeom prst="roundRect">
                <a:avLst/>
              </a:prstGeom>
              <a:solidFill>
                <a:srgbClr val="343A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C4C4C4"/>
                  </a:solidFill>
                </a:endParaRPr>
              </a:p>
            </p:txBody>
          </p:sp>
          <p:sp>
            <p:nvSpPr>
              <p:cNvPr id="27" name="TextBox 26">
                <a:extLst>
                  <a:ext uri="{FF2B5EF4-FFF2-40B4-BE49-F238E27FC236}">
                    <a16:creationId xmlns:a16="http://schemas.microsoft.com/office/drawing/2014/main" id="{59EBD793-1030-1AE6-7AD1-2A5D89A3A3D3}"/>
                  </a:ext>
                </a:extLst>
              </p:cNvPr>
              <p:cNvSpPr txBox="1"/>
              <p:nvPr/>
            </p:nvSpPr>
            <p:spPr>
              <a:xfrm>
                <a:off x="2286000" y="4740101"/>
                <a:ext cx="5593752" cy="369332"/>
              </a:xfrm>
              <a:prstGeom prst="rect">
                <a:avLst/>
              </a:prstGeom>
              <a:noFill/>
            </p:spPr>
            <p:txBody>
              <a:bodyPr wrap="square" rtlCol="0">
                <a:spAutoFit/>
              </a:bodyPr>
              <a:lstStyle/>
              <a:p>
                <a:pPr algn="r"/>
                <a:r>
                  <a:rPr lang="en-US" sz="900" dirty="0">
                    <a:solidFill>
                      <a:schemeClr val="bg1"/>
                    </a:solidFill>
                    <a:latin typeface="Avenir LT Std 55 Roman" panose="020B0503020203020204" pitchFamily="34" charset="0"/>
                  </a:rPr>
                  <a:t>THE 43</a:t>
                </a:r>
                <a:r>
                  <a:rPr lang="en-US" sz="900" baseline="30000" dirty="0">
                    <a:solidFill>
                      <a:schemeClr val="bg1"/>
                    </a:solidFill>
                    <a:latin typeface="Avenir LT Std 55 Roman" panose="020B0503020203020204" pitchFamily="34" charset="0"/>
                  </a:rPr>
                  <a:t>RD</a:t>
                </a:r>
                <a:r>
                  <a:rPr lang="en-US" sz="900" dirty="0">
                    <a:solidFill>
                      <a:schemeClr val="bg1"/>
                    </a:solidFill>
                    <a:latin typeface="Avenir LT Std 55 Roman" panose="020B0503020203020204" pitchFamily="34" charset="0"/>
                  </a:rPr>
                  <a:t> INTERNATIONAL SYSTEM DYNAMICS CONFERENCE</a:t>
                </a:r>
              </a:p>
              <a:p>
                <a:pPr algn="r"/>
                <a:r>
                  <a:rPr lang="en-US" sz="900" dirty="0">
                    <a:solidFill>
                      <a:schemeClr val="bg1"/>
                    </a:solidFill>
                    <a:latin typeface="Avenir LT Std 55 Roman" panose="020B0503020203020204" pitchFamily="34" charset="0"/>
                  </a:rPr>
                  <a:t>Boston, Massachusetts, USA and Virtually</a:t>
                </a:r>
              </a:p>
            </p:txBody>
          </p:sp>
          <p:grpSp>
            <p:nvGrpSpPr>
              <p:cNvPr id="28" name="Group 27">
                <a:extLst>
                  <a:ext uri="{FF2B5EF4-FFF2-40B4-BE49-F238E27FC236}">
                    <a16:creationId xmlns:a16="http://schemas.microsoft.com/office/drawing/2014/main" id="{B4613778-C393-3031-2FA3-F1B3D9688EF5}"/>
                  </a:ext>
                </a:extLst>
              </p:cNvPr>
              <p:cNvGrpSpPr/>
              <p:nvPr/>
            </p:nvGrpSpPr>
            <p:grpSpPr>
              <a:xfrm>
                <a:off x="1378548" y="4686300"/>
                <a:ext cx="2107603" cy="646332"/>
                <a:chOff x="1378548" y="4686300"/>
                <a:chExt cx="2107603" cy="646332"/>
              </a:xfrm>
            </p:grpSpPr>
            <p:pic>
              <p:nvPicPr>
                <p:cNvPr id="29" name="Picture 2">
                  <a:extLst>
                    <a:ext uri="{FF2B5EF4-FFF2-40B4-BE49-F238E27FC236}">
                      <a16:creationId xmlns:a16="http://schemas.microsoft.com/office/drawing/2014/main" id="{31E52C66-0159-9AE7-E636-F268E12DB49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78548" y="4691185"/>
                  <a:ext cx="228600" cy="22860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a:extLst>
                    <a:ext uri="{FF2B5EF4-FFF2-40B4-BE49-F238E27FC236}">
                      <a16:creationId xmlns:a16="http://schemas.microsoft.com/office/drawing/2014/main" id="{6986882B-253A-003B-62AA-1D2A940982E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57350" y="4686300"/>
                  <a:ext cx="228600" cy="228600"/>
                </a:xfrm>
                <a:prstGeom prst="rect">
                  <a:avLst/>
                </a:prstGeom>
                <a:noFill/>
                <a:extLst>
                  <a:ext uri="{909E8E84-426E-40DD-AFC4-6F175D3DCCD1}">
                    <a14:hiddenFill xmlns:a14="http://schemas.microsoft.com/office/drawing/2010/main">
                      <a:solidFill>
                        <a:srgbClr val="FFFFFF"/>
                      </a:solidFill>
                    </a14:hiddenFill>
                  </a:ext>
                </a:extLst>
              </p:spPr>
            </p:pic>
            <p:sp>
              <p:nvSpPr>
                <p:cNvPr id="31" name="Retângulo 9">
                  <a:extLst>
                    <a:ext uri="{FF2B5EF4-FFF2-40B4-BE49-F238E27FC236}">
                      <a16:creationId xmlns:a16="http://schemas.microsoft.com/office/drawing/2014/main" id="{64003FC3-94B3-0BBE-F21C-8143940EA998}"/>
                    </a:ext>
                  </a:extLst>
                </p:cNvPr>
                <p:cNvSpPr/>
                <p:nvPr/>
              </p:nvSpPr>
              <p:spPr>
                <a:xfrm>
                  <a:off x="1867047" y="4686301"/>
                  <a:ext cx="1619104" cy="646331"/>
                </a:xfrm>
                <a:prstGeom prst="rect">
                  <a:avLst/>
                </a:prstGeom>
              </p:spPr>
              <p:txBody>
                <a:bodyPr wrap="square">
                  <a:spAutoFit/>
                </a:bodyPr>
                <a:lstStyle/>
                <a:p>
                  <a:r>
                    <a:rPr lang="en-US" sz="1200" dirty="0">
                      <a:solidFill>
                        <a:srgbClr val="FFFFFF"/>
                      </a:solidFill>
                      <a:latin typeface="Arial" panose="020B0604020202020204" pitchFamily="34" charset="0"/>
                    </a:rPr>
                    <a:t>@</a:t>
                  </a:r>
                  <a:r>
                    <a:rPr lang="en-US" sz="1200" dirty="0" err="1">
                      <a:solidFill>
                        <a:srgbClr val="FFFFFF"/>
                      </a:solidFill>
                      <a:latin typeface="Arial" panose="020B0604020202020204" pitchFamily="34" charset="0"/>
                    </a:rPr>
                    <a:t>systemdynamics</a:t>
                  </a:r>
                  <a:r>
                    <a:rPr lang="en-US" sz="1200" dirty="0">
                      <a:solidFill>
                        <a:srgbClr val="FFFFFF"/>
                      </a:solidFill>
                      <a:latin typeface="Arial" panose="020B0604020202020204" pitchFamily="34" charset="0"/>
                    </a:rPr>
                    <a:t>_</a:t>
                  </a:r>
                  <a:endParaRPr lang="en-US" sz="1200" dirty="0"/>
                </a:p>
                <a:p>
                  <a:br>
                    <a:rPr lang="en-US" sz="1200" dirty="0"/>
                  </a:br>
                  <a:endParaRPr lang="en-US" sz="1200" dirty="0"/>
                </a:p>
              </p:txBody>
            </p:sp>
          </p:grpSp>
        </p:grpSp>
        <p:sp>
          <p:nvSpPr>
            <p:cNvPr id="18" name="Retângulo 15">
              <a:extLst>
                <a:ext uri="{FF2B5EF4-FFF2-40B4-BE49-F238E27FC236}">
                  <a16:creationId xmlns:a16="http://schemas.microsoft.com/office/drawing/2014/main" id="{890EB55E-2EA2-3C65-D5E7-C43045D27722}"/>
                </a:ext>
              </a:extLst>
            </p:cNvPr>
            <p:cNvSpPr/>
            <p:nvPr/>
          </p:nvSpPr>
          <p:spPr>
            <a:xfrm>
              <a:off x="1592726" y="4910847"/>
              <a:ext cx="1801061" cy="276999"/>
            </a:xfrm>
            <a:prstGeom prst="rect">
              <a:avLst/>
            </a:prstGeom>
          </p:spPr>
          <p:txBody>
            <a:bodyPr wrap="square">
              <a:spAutoFit/>
            </a:bodyPr>
            <a:lstStyle/>
            <a:p>
              <a:r>
                <a:rPr lang="en-US" sz="1200" dirty="0">
                  <a:solidFill>
                    <a:srgbClr val="FFFFFF"/>
                  </a:solidFill>
                  <a:latin typeface="Arial" panose="020B0604020202020204" pitchFamily="34" charset="0"/>
                </a:rPr>
                <a:t>#isdc2025</a:t>
              </a:r>
              <a:endParaRPr lang="en-US" sz="1200" dirty="0"/>
            </a:p>
          </p:txBody>
        </p:sp>
        <p:pic>
          <p:nvPicPr>
            <p:cNvPr id="24" name="Google Shape;210;p28">
              <a:extLst>
                <a:ext uri="{FF2B5EF4-FFF2-40B4-BE49-F238E27FC236}">
                  <a16:creationId xmlns:a16="http://schemas.microsoft.com/office/drawing/2014/main" id="{0D55D52D-1744-76BA-69AD-7B0D381AD7B6}"/>
                </a:ext>
              </a:extLst>
            </p:cNvPr>
            <p:cNvPicPr preferRelativeResize="0"/>
            <p:nvPr/>
          </p:nvPicPr>
          <p:blipFill>
            <a:blip r:embed="rId3">
              <a:alphaModFix/>
            </a:blip>
            <a:stretch>
              <a:fillRect/>
            </a:stretch>
          </p:blipFill>
          <p:spPr>
            <a:xfrm>
              <a:off x="1383556" y="4959976"/>
              <a:ext cx="216644" cy="183524"/>
            </a:xfrm>
            <a:prstGeom prst="rect">
              <a:avLst/>
            </a:prstGeom>
            <a:noFill/>
            <a:ln>
              <a:noFill/>
            </a:ln>
          </p:spPr>
        </p:pic>
      </p:grpSp>
      <p:graphicFrame>
        <p:nvGraphicFramePr>
          <p:cNvPr id="2" name="Table 1">
            <a:extLst>
              <a:ext uri="{FF2B5EF4-FFF2-40B4-BE49-F238E27FC236}">
                <a16:creationId xmlns:a16="http://schemas.microsoft.com/office/drawing/2014/main" id="{469BC77C-9D66-AD8A-5375-090B6BC07488}"/>
              </a:ext>
            </a:extLst>
          </p:cNvPr>
          <p:cNvGraphicFramePr>
            <a:graphicFrameLocks noGrp="1"/>
          </p:cNvGraphicFramePr>
          <p:nvPr>
            <p:extLst>
              <p:ext uri="{D42A27DB-BD31-4B8C-83A1-F6EECF244321}">
                <p14:modId xmlns:p14="http://schemas.microsoft.com/office/powerpoint/2010/main" val="1441444839"/>
              </p:ext>
            </p:extLst>
          </p:nvPr>
        </p:nvGraphicFramePr>
        <p:xfrm>
          <a:off x="344263" y="807172"/>
          <a:ext cx="5542413" cy="3625329"/>
        </p:xfrm>
        <a:graphic>
          <a:graphicData uri="http://schemas.openxmlformats.org/drawingml/2006/table">
            <a:tbl>
              <a:tblPr firstRow="1" bandRow="1">
                <a:tableStyleId>{5C22544A-7EE6-4342-B048-85BDC9FD1C3A}</a:tableStyleId>
              </a:tblPr>
              <a:tblGrid>
                <a:gridCol w="5542413">
                  <a:extLst>
                    <a:ext uri="{9D8B030D-6E8A-4147-A177-3AD203B41FA5}">
                      <a16:colId xmlns:a16="http://schemas.microsoft.com/office/drawing/2014/main" val="966001370"/>
                    </a:ext>
                  </a:extLst>
                </a:gridCol>
              </a:tblGrid>
              <a:tr h="316778">
                <a:tc>
                  <a:txBody>
                    <a:bodyPr/>
                    <a:lstStyle/>
                    <a:p>
                      <a:pPr algn="ctr"/>
                      <a:r>
                        <a:rPr lang="en-US" sz="1600" dirty="0"/>
                        <a:t>Observations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4910897"/>
                  </a:ext>
                </a:extLst>
              </a:tr>
              <a:tr h="3308551">
                <a:tc>
                  <a:txBody>
                    <a:bodyPr/>
                    <a:lstStyle/>
                    <a:p>
                      <a:pPr marL="171450" indent="-171450" algn="l">
                        <a:buSzPct val="120000"/>
                        <a:buFont typeface="Wingdings" panose="05000000000000000000" pitchFamily="2" charset="2"/>
                        <a:buChar char="Ø"/>
                      </a:pPr>
                      <a:r>
                        <a:rPr lang="en-US" sz="1200" b="1" dirty="0"/>
                        <a:t>Resilience</a:t>
                      </a:r>
                      <a:r>
                        <a:rPr lang="en-US" sz="1200" dirty="0"/>
                        <a:t> lessons learned included:</a:t>
                      </a:r>
                    </a:p>
                    <a:p>
                      <a:pPr marL="171450" indent="-114300" algn="l">
                        <a:buSzPct val="120000"/>
                        <a:buFont typeface="Arial" panose="020B0604020202020204" pitchFamily="34" charset="0"/>
                        <a:buChar char="•"/>
                      </a:pPr>
                      <a:r>
                        <a:rPr lang="en-US" sz="1200" dirty="0"/>
                        <a:t>Manage capacity better by remembering that</a:t>
                      </a:r>
                    </a:p>
                    <a:p>
                      <a:pPr marL="57150" indent="0" algn="l">
                        <a:buSzPct val="120000"/>
                        <a:buFont typeface="Arial" panose="020B0604020202020204" pitchFamily="34" charset="0"/>
                        <a:buNone/>
                      </a:pPr>
                      <a:r>
                        <a:rPr lang="en-US" sz="1200" dirty="0"/>
                        <a:t>1) Route flexibility and optimization improves</a:t>
                      </a:r>
                    </a:p>
                    <a:p>
                      <a:pPr marL="57150" indent="0" algn="l">
                        <a:buSzPct val="120000"/>
                        <a:buFont typeface="Arial" panose="020B0604020202020204" pitchFamily="34" charset="0"/>
                        <a:buNone/>
                      </a:pPr>
                      <a:r>
                        <a:rPr lang="en-US" sz="1200" dirty="0"/>
                        <a:t>     delivery and reduces cost even with failures</a:t>
                      </a:r>
                    </a:p>
                    <a:p>
                      <a:pPr marL="57150" indent="0" algn="l">
                        <a:buSzPct val="120000"/>
                        <a:buFont typeface="Arial" panose="020B0604020202020204" pitchFamily="34" charset="0"/>
                        <a:buNone/>
                      </a:pPr>
                      <a:r>
                        <a:rPr lang="en-US" sz="1200" dirty="0"/>
                        <a:t>2) Whatever probability of failure is, focus on </a:t>
                      </a:r>
                    </a:p>
                    <a:p>
                      <a:pPr marL="57150" indent="0" algn="l">
                        <a:buSzPct val="120000"/>
                        <a:buFont typeface="Arial" panose="020B0604020202020204" pitchFamily="34" charset="0"/>
                        <a:buNone/>
                      </a:pPr>
                      <a:r>
                        <a:rPr lang="en-US" sz="1200" dirty="0"/>
                        <a:t>     reducing duration before frequency</a:t>
                      </a:r>
                    </a:p>
                    <a:p>
                      <a:pPr marL="57150" indent="0" algn="l">
                        <a:buSzPct val="120000"/>
                        <a:buFont typeface="Arial" panose="020B0604020202020204" pitchFamily="34" charset="0"/>
                        <a:buNone/>
                      </a:pPr>
                      <a:r>
                        <a:rPr lang="en-US" sz="1200" dirty="0"/>
                        <a:t>3) Better architectures will have slower drawdowns</a:t>
                      </a:r>
                    </a:p>
                    <a:p>
                      <a:pPr marL="0" lvl="0" indent="0" algn="l">
                        <a:buFont typeface="Wingdings" panose="05000000000000000000" pitchFamily="2" charset="2"/>
                        <a:buNone/>
                      </a:pPr>
                      <a:endParaRPr lang="en-US" sz="1200" dirty="0"/>
                    </a:p>
                    <a:p>
                      <a:pPr marL="115570" indent="-115570" algn="l">
                        <a:buSzPct val="120000"/>
                        <a:buFont typeface="Wingdings" panose="05000000000000000000" pitchFamily="2" charset="2"/>
                        <a:buChar char="Ø"/>
                      </a:pPr>
                      <a:r>
                        <a:rPr lang="en-US" sz="1200" b="1" dirty="0"/>
                        <a:t>Modeling</a:t>
                      </a:r>
                      <a:r>
                        <a:rPr lang="en-US" sz="1200" dirty="0"/>
                        <a:t> lessons learned included:</a:t>
                      </a:r>
                    </a:p>
                    <a:p>
                      <a:pPr marL="171450" indent="-114300" algn="l">
                        <a:buSzPct val="120000"/>
                        <a:buFont typeface="Arial" panose="020B0604020202020204" pitchFamily="34" charset="0"/>
                        <a:buChar char="•"/>
                      </a:pPr>
                      <a:r>
                        <a:rPr lang="en-US" sz="1200" dirty="0"/>
                        <a:t>Choose failure modes wisely by using</a:t>
                      </a:r>
                    </a:p>
                    <a:p>
                      <a:pPr marL="57150" indent="0" algn="l">
                        <a:buSzPct val="120000"/>
                        <a:buFont typeface="Arial" panose="020B0604020202020204" pitchFamily="34" charset="0"/>
                        <a:buNone/>
                      </a:pPr>
                      <a:r>
                        <a:rPr lang="en-US" sz="1200" dirty="0"/>
                        <a:t>1) Geographic isolation (likelihood),</a:t>
                      </a:r>
                    </a:p>
                    <a:p>
                      <a:pPr marL="57150" indent="0" algn="l">
                        <a:buSzPct val="120000"/>
                        <a:buFont typeface="Arial" panose="020B0604020202020204" pitchFamily="34" charset="0"/>
                        <a:buNone/>
                      </a:pPr>
                      <a:r>
                        <a:rPr lang="en-US" sz="1200" dirty="0"/>
                        <a:t>2) Trade space bounds (Design of Experiments),</a:t>
                      </a:r>
                    </a:p>
                    <a:p>
                      <a:pPr marL="57150" indent="0" algn="l">
                        <a:buSzPct val="120000"/>
                        <a:buFont typeface="Arial" panose="020B0604020202020204" pitchFamily="34" charset="0"/>
                        <a:buNone/>
                      </a:pPr>
                      <a:r>
                        <a:rPr lang="en-US" sz="1200" dirty="0"/>
                        <a:t>3) Carrying capacity (utilization), </a:t>
                      </a:r>
                    </a:p>
                    <a:p>
                      <a:pPr marL="57150" indent="0" algn="l">
                        <a:buSzPct val="120000"/>
                        <a:buFont typeface="Arial" panose="020B0604020202020204" pitchFamily="34" charset="0"/>
                        <a:buNone/>
                      </a:pPr>
                      <a:r>
                        <a:rPr lang="en-US" sz="1200" dirty="0"/>
                        <a:t>4) Alternate paths (backup), </a:t>
                      </a:r>
                    </a:p>
                    <a:p>
                      <a:pPr marL="57150" indent="0" algn="l">
                        <a:buSzPct val="120000"/>
                        <a:buFont typeface="Arial" panose="020B0604020202020204" pitchFamily="34" charset="0"/>
                        <a:buNone/>
                      </a:pPr>
                      <a:r>
                        <a:rPr lang="en-US" sz="1200" dirty="0"/>
                        <a:t>5) Stochastics (Monte Carlo)</a:t>
                      </a:r>
                    </a:p>
                    <a:p>
                      <a:pPr marL="0" lvl="0" indent="0" algn="l">
                        <a:buFont typeface="Wingdings" panose="05000000000000000000" pitchFamily="2" charset="2"/>
                        <a:buNone/>
                      </a:pPr>
                      <a:endParaRPr lang="en-US" sz="1200" dirty="0"/>
                    </a:p>
                    <a:p>
                      <a:pPr marL="0" indent="0" algn="l">
                        <a:buSzPct val="120000"/>
                        <a:buFont typeface="Wingdings" panose="05000000000000000000" pitchFamily="2" charset="2"/>
                        <a:buNone/>
                      </a:pPr>
                      <a:r>
                        <a:rPr lang="en-US" sz="1200" i="1" dirty="0"/>
                        <a:t>  “The path is sometimes &gt;&gt; than the destination.”</a:t>
                      </a:r>
                      <a:endParaRPr lang="en-US" sz="1200" dirty="0"/>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52146133"/>
                  </a:ext>
                </a:extLst>
              </a:tr>
            </a:tbl>
          </a:graphicData>
        </a:graphic>
      </p:graphicFrame>
      <p:graphicFrame>
        <p:nvGraphicFramePr>
          <p:cNvPr id="5" name="Table 4">
            <a:extLst>
              <a:ext uri="{FF2B5EF4-FFF2-40B4-BE49-F238E27FC236}">
                <a16:creationId xmlns:a16="http://schemas.microsoft.com/office/drawing/2014/main" id="{A2073A37-9DCF-867B-B604-B78FACD1B315}"/>
              </a:ext>
            </a:extLst>
          </p:cNvPr>
          <p:cNvGraphicFramePr>
            <a:graphicFrameLocks noGrp="1"/>
          </p:cNvGraphicFramePr>
          <p:nvPr>
            <p:extLst>
              <p:ext uri="{D42A27DB-BD31-4B8C-83A1-F6EECF244321}">
                <p14:modId xmlns:p14="http://schemas.microsoft.com/office/powerpoint/2010/main" val="1466607117"/>
              </p:ext>
            </p:extLst>
          </p:nvPr>
        </p:nvGraphicFramePr>
        <p:xfrm>
          <a:off x="5978523" y="807170"/>
          <a:ext cx="2821214" cy="3626293"/>
        </p:xfrm>
        <a:graphic>
          <a:graphicData uri="http://schemas.openxmlformats.org/drawingml/2006/table">
            <a:tbl>
              <a:tblPr firstRow="1" bandRow="1">
                <a:tableStyleId>{5C22544A-7EE6-4342-B048-85BDC9FD1C3A}</a:tableStyleId>
              </a:tblPr>
              <a:tblGrid>
                <a:gridCol w="2821214">
                  <a:extLst>
                    <a:ext uri="{9D8B030D-6E8A-4147-A177-3AD203B41FA5}">
                      <a16:colId xmlns:a16="http://schemas.microsoft.com/office/drawing/2014/main" val="966001370"/>
                    </a:ext>
                  </a:extLst>
                </a:gridCol>
              </a:tblGrid>
              <a:tr h="311456">
                <a:tc>
                  <a:txBody>
                    <a:bodyPr/>
                    <a:lstStyle/>
                    <a:p>
                      <a:pPr algn="ctr"/>
                      <a:r>
                        <a:rPr lang="en-US" sz="1600" dirty="0"/>
                        <a:t>Next Steps</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4910897"/>
                  </a:ext>
                </a:extLst>
              </a:tr>
              <a:tr h="3313873">
                <a:tc>
                  <a:txBody>
                    <a:bodyPr/>
                    <a:lstStyle/>
                    <a:p>
                      <a:pPr marL="115570" lvl="0" indent="-115570" algn="l">
                        <a:buSzPct val="120000"/>
                        <a:buFont typeface="Wingdings" panose="05000000000000000000" pitchFamily="2" charset="2"/>
                        <a:buChar char="Ø"/>
                      </a:pPr>
                      <a:r>
                        <a:rPr lang="en-US" sz="1200" dirty="0"/>
                        <a:t>Examine different network constructs to buffer critical nodes (bottlenecks) and “operate through” unexpected outages.</a:t>
                      </a:r>
                    </a:p>
                    <a:p>
                      <a:pPr marL="0" lvl="0" indent="0" algn="l">
                        <a:buSzPct val="120000"/>
                        <a:buFont typeface="Wingdings" panose="05000000000000000000" pitchFamily="2" charset="2"/>
                        <a:buNone/>
                      </a:pPr>
                      <a:endParaRPr lang="en-US" sz="1200" dirty="0"/>
                    </a:p>
                    <a:p>
                      <a:pPr marL="115570" lvl="0" indent="-115570" algn="l">
                        <a:buSzPct val="120000"/>
                        <a:buFont typeface="Wingdings" panose="05000000000000000000" pitchFamily="2" charset="2"/>
                        <a:buChar char="Ø"/>
                      </a:pPr>
                      <a:r>
                        <a:rPr lang="en-US" sz="1200" dirty="0"/>
                        <a:t>Include cascading failures based on overloaded links and logit-based routing where high-cost routes get fractions of flow and link failures drive cost higher .</a:t>
                      </a:r>
                    </a:p>
                    <a:p>
                      <a:pPr marL="0" lvl="0" indent="0" algn="l">
                        <a:buSzPct val="120000"/>
                        <a:buFont typeface="Wingdings" panose="05000000000000000000" pitchFamily="2" charset="2"/>
                        <a:buNone/>
                      </a:pPr>
                      <a:endParaRPr lang="en-US" sz="1200" dirty="0"/>
                    </a:p>
                    <a:p>
                      <a:pPr marL="115570" lvl="0" indent="-115570" algn="l">
                        <a:buSzPct val="120000"/>
                        <a:buFont typeface="Wingdings" panose="05000000000000000000" pitchFamily="2" charset="2"/>
                        <a:buChar char="Ø"/>
                      </a:pPr>
                      <a:r>
                        <a:rPr lang="en-US" sz="1200" dirty="0"/>
                        <a:t>Use AI to generate a Python-based model to examine dynamics over time in a network-based view closer to the real-world application.</a:t>
                      </a:r>
                    </a:p>
                    <a:p>
                      <a:pPr marL="115570" lvl="0" indent="-115570" algn="l">
                        <a:buSzPct val="120000"/>
                        <a:buFont typeface="Wingdings" panose="05000000000000000000" pitchFamily="2" charset="2"/>
                        <a:buChar char="Ø"/>
                      </a:pPr>
                      <a:endParaRPr lang="en-US" sz="1200" dirty="0"/>
                    </a:p>
                    <a:p>
                      <a:pPr marL="115570" lvl="0" indent="-115570" algn="l">
                        <a:buSzPct val="120000"/>
                        <a:buFont typeface="Wingdings" panose="05000000000000000000" pitchFamily="2" charset="2"/>
                        <a:buChar char="Ø"/>
                      </a:pPr>
                      <a:r>
                        <a:rPr lang="en-US" sz="1200" dirty="0"/>
                        <a:t>Build </a:t>
                      </a:r>
                      <a:r>
                        <a:rPr lang="en-US" sz="1200" dirty="0" err="1"/>
                        <a:t>Insightmaker</a:t>
                      </a:r>
                      <a:r>
                        <a:rPr lang="en-US" sz="1200" dirty="0"/>
                        <a:t> or </a:t>
                      </a:r>
                      <a:r>
                        <a:rPr lang="en-US" sz="1200" dirty="0" err="1"/>
                        <a:t>Forio</a:t>
                      </a:r>
                      <a:r>
                        <a:rPr lang="en-US" sz="1200" dirty="0"/>
                        <a:t> version to share with my client(s) and/or the world and make more students/fans of SD+AI.</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52146133"/>
                  </a:ext>
                </a:extLst>
              </a:tr>
            </a:tbl>
          </a:graphicData>
        </a:graphic>
      </p:graphicFrame>
      <p:grpSp>
        <p:nvGrpSpPr>
          <p:cNvPr id="38" name="Group 37">
            <a:extLst>
              <a:ext uri="{FF2B5EF4-FFF2-40B4-BE49-F238E27FC236}">
                <a16:creationId xmlns:a16="http://schemas.microsoft.com/office/drawing/2014/main" id="{FBDE2023-0856-40D5-E683-F124C9E4915D}"/>
              </a:ext>
            </a:extLst>
          </p:cNvPr>
          <p:cNvGrpSpPr/>
          <p:nvPr/>
        </p:nvGrpSpPr>
        <p:grpSpPr>
          <a:xfrm>
            <a:off x="3737054" y="2690009"/>
            <a:ext cx="2143010" cy="1733402"/>
            <a:chOff x="2343719" y="1603088"/>
            <a:chExt cx="4444369" cy="3651822"/>
          </a:xfrm>
        </p:grpSpPr>
        <p:pic>
          <p:nvPicPr>
            <p:cNvPr id="39" name="Picture 38">
              <a:extLst>
                <a:ext uri="{FF2B5EF4-FFF2-40B4-BE49-F238E27FC236}">
                  <a16:creationId xmlns:a16="http://schemas.microsoft.com/office/drawing/2014/main" id="{8975FE79-EE33-051E-6C7A-A4E14A84D63E}"/>
                </a:ext>
              </a:extLst>
            </p:cNvPr>
            <p:cNvPicPr>
              <a:picLocks noChangeAspect="1"/>
            </p:cNvPicPr>
            <p:nvPr/>
          </p:nvPicPr>
          <p:blipFill>
            <a:blip r:embed="rId7"/>
            <a:stretch>
              <a:fillRect/>
            </a:stretch>
          </p:blipFill>
          <p:spPr>
            <a:xfrm>
              <a:off x="2343719" y="1603088"/>
              <a:ext cx="4444369" cy="3651821"/>
            </a:xfrm>
            <a:prstGeom prst="rect">
              <a:avLst/>
            </a:prstGeom>
          </p:spPr>
        </p:pic>
        <p:pic>
          <p:nvPicPr>
            <p:cNvPr id="40" name="Picture 39">
              <a:extLst>
                <a:ext uri="{FF2B5EF4-FFF2-40B4-BE49-F238E27FC236}">
                  <a16:creationId xmlns:a16="http://schemas.microsoft.com/office/drawing/2014/main" id="{55ADED35-A6FA-5EEF-7F0B-CC275F2DAD9F}"/>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2343719" y="1603089"/>
              <a:ext cx="4444369" cy="3651821"/>
            </a:xfrm>
            <a:prstGeom prst="rect">
              <a:avLst/>
            </a:prstGeom>
          </p:spPr>
        </p:pic>
      </p:grpSp>
      <p:pic>
        <p:nvPicPr>
          <p:cNvPr id="37" name="Picture 36">
            <a:extLst>
              <a:ext uri="{FF2B5EF4-FFF2-40B4-BE49-F238E27FC236}">
                <a16:creationId xmlns:a16="http://schemas.microsoft.com/office/drawing/2014/main" id="{7E733A79-9DEE-8CB4-E526-38A0DD228088}"/>
              </a:ext>
            </a:extLst>
          </p:cNvPr>
          <p:cNvPicPr>
            <a:picLocks noChangeAspect="1"/>
          </p:cNvPicPr>
          <p:nvPr/>
        </p:nvPicPr>
        <p:blipFill>
          <a:blip r:embed="rId9"/>
          <a:stretch>
            <a:fillRect/>
          </a:stretch>
        </p:blipFill>
        <p:spPr>
          <a:xfrm>
            <a:off x="3733800" y="1128712"/>
            <a:ext cx="2146264" cy="1631748"/>
          </a:xfrm>
          <a:prstGeom prst="rect">
            <a:avLst/>
          </a:prstGeom>
        </p:spPr>
      </p:pic>
    </p:spTree>
    <p:extLst>
      <p:ext uri="{BB962C8B-B14F-4D97-AF65-F5344CB8AC3E}">
        <p14:creationId xmlns:p14="http://schemas.microsoft.com/office/powerpoint/2010/main" val="30229730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27840</TotalTime>
  <Words>1137</Words>
  <Application>Microsoft Office PowerPoint</Application>
  <PresentationFormat>On-screen Show (16:9)</PresentationFormat>
  <Paragraphs>178</Paragraphs>
  <Slides>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Avenir LT Std 55 Roman</vt:lpstr>
      <vt:lpstr>Calibri</vt:lpstr>
      <vt:lpstr>Times New Roman</vt:lpstr>
      <vt:lpstr>Wingdings</vt:lpstr>
      <vt:lpstr>Office Theme</vt:lpstr>
      <vt:lpstr>Limits to Growth (of a Model) featuring Failure Analysis and Modeling Environment (FAME)</vt:lpstr>
      <vt:lpstr>Problem Statement / Approach / Metrics</vt:lpstr>
      <vt:lpstr>The Data / The Model</vt:lpstr>
      <vt:lpstr>Sensitivity / Optimization</vt:lpstr>
      <vt:lpstr>PowerPoint Presentation</vt:lpstr>
    </vt:vector>
  </TitlesOfParts>
  <Company>isee systems,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work</dc:title>
  <dc:creator>Bob Eberlein</dc:creator>
  <cp:lastModifiedBy>Louis Mauro</cp:lastModifiedBy>
  <cp:revision>254</cp:revision>
  <cp:lastPrinted>2025-08-02T18:21:02Z</cp:lastPrinted>
  <dcterms:created xsi:type="dcterms:W3CDTF">2018-04-25T19:48:46Z</dcterms:created>
  <dcterms:modified xsi:type="dcterms:W3CDTF">2025-09-25T19:44:34Z</dcterms:modified>
</cp:coreProperties>
</file>